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9.png" ContentType="image/pn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png" ContentType="image/pn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24" name="PlaceHolder 2"/>
          <p:cNvSpPr>
            <a:spLocks noGrp="1"/>
          </p:cNvSpPr>
          <p:nvPr>
            <p:ph type="body"/>
          </p:nvPr>
        </p:nvSpPr>
        <p:spPr>
          <a:xfrm>
            <a:off x="838080" y="1825560"/>
            <a:ext cx="2527920" cy="2075040"/>
          </a:xfrm>
          <a:prstGeom prst="rect">
            <a:avLst/>
          </a:prstGeom>
        </p:spPr>
        <p:txBody>
          <a:bodyPr lIns="0" rIns="0" tIns="0" bIns="0">
            <a:normAutofit/>
          </a:bodyPr>
          <a:p>
            <a:endParaRPr b="0" lang="hr-HR" sz="3200" spc="-1" strike="noStrike">
              <a:latin typeface="Arial"/>
            </a:endParaRPr>
          </a:p>
        </p:txBody>
      </p:sp>
      <p:sp>
        <p:nvSpPr>
          <p:cNvPr id="25" name="PlaceHolder 3"/>
          <p:cNvSpPr>
            <a:spLocks noGrp="1"/>
          </p:cNvSpPr>
          <p:nvPr>
            <p:ph type="body"/>
          </p:nvPr>
        </p:nvSpPr>
        <p:spPr>
          <a:xfrm>
            <a:off x="838080" y="4098240"/>
            <a:ext cx="2527920" cy="20750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27" name="PlaceHolder 2"/>
          <p:cNvSpPr>
            <a:spLocks noGrp="1"/>
          </p:cNvSpPr>
          <p:nvPr>
            <p:ph type="body"/>
          </p:nvPr>
        </p:nvSpPr>
        <p:spPr>
          <a:xfrm>
            <a:off x="83808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28" name="PlaceHolder 3"/>
          <p:cNvSpPr>
            <a:spLocks noGrp="1"/>
          </p:cNvSpPr>
          <p:nvPr>
            <p:ph type="body"/>
          </p:nvPr>
        </p:nvSpPr>
        <p:spPr>
          <a:xfrm>
            <a:off x="213336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29" name="PlaceHolder 4"/>
          <p:cNvSpPr>
            <a:spLocks noGrp="1"/>
          </p:cNvSpPr>
          <p:nvPr>
            <p:ph type="body"/>
          </p:nvPr>
        </p:nvSpPr>
        <p:spPr>
          <a:xfrm>
            <a:off x="838080" y="4098240"/>
            <a:ext cx="1233360" cy="2075040"/>
          </a:xfrm>
          <a:prstGeom prst="rect">
            <a:avLst/>
          </a:prstGeom>
        </p:spPr>
        <p:txBody>
          <a:bodyPr lIns="0" rIns="0" tIns="0" bIns="0">
            <a:normAutofit fontScale="42000"/>
          </a:bodyPr>
          <a:p>
            <a:endParaRPr b="0" lang="hr-HR" sz="3200" spc="-1" strike="noStrike">
              <a:latin typeface="Arial"/>
            </a:endParaRPr>
          </a:p>
        </p:txBody>
      </p:sp>
      <p:sp>
        <p:nvSpPr>
          <p:cNvPr id="30" name="PlaceHolder 5"/>
          <p:cNvSpPr>
            <a:spLocks noGrp="1"/>
          </p:cNvSpPr>
          <p:nvPr>
            <p:ph type="body"/>
          </p:nvPr>
        </p:nvSpPr>
        <p:spPr>
          <a:xfrm>
            <a:off x="2133360" y="4098240"/>
            <a:ext cx="1233360" cy="2075040"/>
          </a:xfrm>
          <a:prstGeom prst="rect">
            <a:avLst/>
          </a:prstGeom>
        </p:spPr>
        <p:txBody>
          <a:bodyPr lIns="0" rIns="0" tIns="0" bIns="0">
            <a:normAutofit fontScale="42000"/>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32" name="PlaceHolder 2"/>
          <p:cNvSpPr>
            <a:spLocks noGrp="1"/>
          </p:cNvSpPr>
          <p:nvPr>
            <p:ph type="body"/>
          </p:nvPr>
        </p:nvSpPr>
        <p:spPr>
          <a:xfrm>
            <a:off x="838080" y="1825560"/>
            <a:ext cx="813600" cy="2075040"/>
          </a:xfrm>
          <a:prstGeom prst="rect">
            <a:avLst/>
          </a:prstGeom>
        </p:spPr>
        <p:txBody>
          <a:bodyPr lIns="0" rIns="0" tIns="0" bIns="0">
            <a:normAutofit fontScale="12000"/>
          </a:bodyPr>
          <a:p>
            <a:endParaRPr b="0" lang="hr-HR" sz="3200" spc="-1" strike="noStrike">
              <a:latin typeface="Arial"/>
            </a:endParaRPr>
          </a:p>
        </p:txBody>
      </p:sp>
      <p:sp>
        <p:nvSpPr>
          <p:cNvPr id="33" name="PlaceHolder 3"/>
          <p:cNvSpPr>
            <a:spLocks noGrp="1"/>
          </p:cNvSpPr>
          <p:nvPr>
            <p:ph type="body"/>
          </p:nvPr>
        </p:nvSpPr>
        <p:spPr>
          <a:xfrm>
            <a:off x="1692720" y="1825560"/>
            <a:ext cx="813600" cy="2075040"/>
          </a:xfrm>
          <a:prstGeom prst="rect">
            <a:avLst/>
          </a:prstGeom>
        </p:spPr>
        <p:txBody>
          <a:bodyPr lIns="0" rIns="0" tIns="0" bIns="0">
            <a:normAutofit fontScale="12000"/>
          </a:bodyPr>
          <a:p>
            <a:endParaRPr b="0" lang="hr-HR" sz="3200" spc="-1" strike="noStrike">
              <a:latin typeface="Arial"/>
            </a:endParaRPr>
          </a:p>
        </p:txBody>
      </p:sp>
      <p:sp>
        <p:nvSpPr>
          <p:cNvPr id="34" name="PlaceHolder 4"/>
          <p:cNvSpPr>
            <a:spLocks noGrp="1"/>
          </p:cNvSpPr>
          <p:nvPr>
            <p:ph type="body"/>
          </p:nvPr>
        </p:nvSpPr>
        <p:spPr>
          <a:xfrm>
            <a:off x="2547360" y="1825560"/>
            <a:ext cx="813600" cy="2075040"/>
          </a:xfrm>
          <a:prstGeom prst="rect">
            <a:avLst/>
          </a:prstGeom>
        </p:spPr>
        <p:txBody>
          <a:bodyPr lIns="0" rIns="0" tIns="0" bIns="0">
            <a:normAutofit fontScale="12000"/>
          </a:bodyPr>
          <a:p>
            <a:endParaRPr b="0" lang="hr-HR" sz="3200" spc="-1" strike="noStrike">
              <a:latin typeface="Arial"/>
            </a:endParaRPr>
          </a:p>
        </p:txBody>
      </p:sp>
      <p:sp>
        <p:nvSpPr>
          <p:cNvPr id="35" name="PlaceHolder 5"/>
          <p:cNvSpPr>
            <a:spLocks noGrp="1"/>
          </p:cNvSpPr>
          <p:nvPr>
            <p:ph type="body"/>
          </p:nvPr>
        </p:nvSpPr>
        <p:spPr>
          <a:xfrm>
            <a:off x="838080" y="4098240"/>
            <a:ext cx="813600" cy="2075040"/>
          </a:xfrm>
          <a:prstGeom prst="rect">
            <a:avLst/>
          </a:prstGeom>
        </p:spPr>
        <p:txBody>
          <a:bodyPr lIns="0" rIns="0" tIns="0" bIns="0">
            <a:normAutofit fontScale="12000"/>
          </a:bodyPr>
          <a:p>
            <a:endParaRPr b="0" lang="hr-HR" sz="3200" spc="-1" strike="noStrike">
              <a:latin typeface="Arial"/>
            </a:endParaRPr>
          </a:p>
        </p:txBody>
      </p:sp>
      <p:sp>
        <p:nvSpPr>
          <p:cNvPr id="36" name="PlaceHolder 6"/>
          <p:cNvSpPr>
            <a:spLocks noGrp="1"/>
          </p:cNvSpPr>
          <p:nvPr>
            <p:ph type="body"/>
          </p:nvPr>
        </p:nvSpPr>
        <p:spPr>
          <a:xfrm>
            <a:off x="1692720" y="4098240"/>
            <a:ext cx="813600" cy="2075040"/>
          </a:xfrm>
          <a:prstGeom prst="rect">
            <a:avLst/>
          </a:prstGeom>
        </p:spPr>
        <p:txBody>
          <a:bodyPr lIns="0" rIns="0" tIns="0" bIns="0">
            <a:normAutofit fontScale="12000"/>
          </a:bodyPr>
          <a:p>
            <a:endParaRPr b="0" lang="hr-HR" sz="3200" spc="-1" strike="noStrike">
              <a:latin typeface="Arial"/>
            </a:endParaRPr>
          </a:p>
        </p:txBody>
      </p:sp>
      <p:sp>
        <p:nvSpPr>
          <p:cNvPr id="37" name="PlaceHolder 7"/>
          <p:cNvSpPr>
            <a:spLocks noGrp="1"/>
          </p:cNvSpPr>
          <p:nvPr>
            <p:ph type="body"/>
          </p:nvPr>
        </p:nvSpPr>
        <p:spPr>
          <a:xfrm>
            <a:off x="2547360" y="4098240"/>
            <a:ext cx="813600" cy="2075040"/>
          </a:xfrm>
          <a:prstGeom prst="rect">
            <a:avLst/>
          </a:prstGeom>
        </p:spPr>
        <p:txBody>
          <a:bodyPr lIns="0" rIns="0" tIns="0" bIns="0">
            <a:normAutofit fontScale="12000"/>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42" name="PlaceHolder 2"/>
          <p:cNvSpPr>
            <a:spLocks noGrp="1"/>
          </p:cNvSpPr>
          <p:nvPr>
            <p:ph type="subTitle"/>
          </p:nvPr>
        </p:nvSpPr>
        <p:spPr>
          <a:xfrm>
            <a:off x="838080" y="1825560"/>
            <a:ext cx="2527920" cy="435060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44" name="PlaceHolder 2"/>
          <p:cNvSpPr>
            <a:spLocks noGrp="1"/>
          </p:cNvSpPr>
          <p:nvPr>
            <p:ph type="body"/>
          </p:nvPr>
        </p:nvSpPr>
        <p:spPr>
          <a:xfrm>
            <a:off x="838080" y="1825560"/>
            <a:ext cx="2527920" cy="435060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46" name="PlaceHolder 2"/>
          <p:cNvSpPr>
            <a:spLocks noGrp="1"/>
          </p:cNvSpPr>
          <p:nvPr>
            <p:ph type="body"/>
          </p:nvPr>
        </p:nvSpPr>
        <p:spPr>
          <a:xfrm>
            <a:off x="838080" y="1825560"/>
            <a:ext cx="1233360" cy="4350600"/>
          </a:xfrm>
          <a:prstGeom prst="rect">
            <a:avLst/>
          </a:prstGeom>
        </p:spPr>
        <p:txBody>
          <a:bodyPr lIns="0" rIns="0" tIns="0" bIns="0">
            <a:normAutofit/>
          </a:bodyPr>
          <a:p>
            <a:endParaRPr b="0" lang="hr-HR" sz="3200" spc="-1" strike="noStrike">
              <a:latin typeface="Arial"/>
            </a:endParaRPr>
          </a:p>
        </p:txBody>
      </p:sp>
      <p:sp>
        <p:nvSpPr>
          <p:cNvPr id="47" name="PlaceHolder 3"/>
          <p:cNvSpPr>
            <a:spLocks noGrp="1"/>
          </p:cNvSpPr>
          <p:nvPr>
            <p:ph type="body"/>
          </p:nvPr>
        </p:nvSpPr>
        <p:spPr>
          <a:xfrm>
            <a:off x="2133360" y="1825560"/>
            <a:ext cx="1233360" cy="435060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838080" y="454680"/>
            <a:ext cx="10514880" cy="53096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51" name="PlaceHolder 2"/>
          <p:cNvSpPr>
            <a:spLocks noGrp="1"/>
          </p:cNvSpPr>
          <p:nvPr>
            <p:ph type="body"/>
          </p:nvPr>
        </p:nvSpPr>
        <p:spPr>
          <a:xfrm>
            <a:off x="83808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52" name="PlaceHolder 3"/>
          <p:cNvSpPr>
            <a:spLocks noGrp="1"/>
          </p:cNvSpPr>
          <p:nvPr>
            <p:ph type="body"/>
          </p:nvPr>
        </p:nvSpPr>
        <p:spPr>
          <a:xfrm>
            <a:off x="2133360" y="1825560"/>
            <a:ext cx="1233360" cy="4350600"/>
          </a:xfrm>
          <a:prstGeom prst="rect">
            <a:avLst/>
          </a:prstGeom>
        </p:spPr>
        <p:txBody>
          <a:bodyPr lIns="0" rIns="0" tIns="0" bIns="0">
            <a:normAutofit/>
          </a:bodyPr>
          <a:p>
            <a:endParaRPr b="0" lang="hr-HR" sz="3200" spc="-1" strike="noStrike">
              <a:latin typeface="Arial"/>
            </a:endParaRPr>
          </a:p>
        </p:txBody>
      </p:sp>
      <p:sp>
        <p:nvSpPr>
          <p:cNvPr id="53" name="PlaceHolder 4"/>
          <p:cNvSpPr>
            <a:spLocks noGrp="1"/>
          </p:cNvSpPr>
          <p:nvPr>
            <p:ph type="body"/>
          </p:nvPr>
        </p:nvSpPr>
        <p:spPr>
          <a:xfrm>
            <a:off x="838080" y="4098240"/>
            <a:ext cx="1233360" cy="2075040"/>
          </a:xfrm>
          <a:prstGeom prst="rect">
            <a:avLst/>
          </a:prstGeom>
        </p:spPr>
        <p:txBody>
          <a:bodyPr lIns="0" rIns="0" tIns="0" bIns="0">
            <a:normAutofit fontScale="42000"/>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3" name="PlaceHolder 2"/>
          <p:cNvSpPr>
            <a:spLocks noGrp="1"/>
          </p:cNvSpPr>
          <p:nvPr>
            <p:ph type="subTitle"/>
          </p:nvPr>
        </p:nvSpPr>
        <p:spPr>
          <a:xfrm>
            <a:off x="838080" y="1825560"/>
            <a:ext cx="2527920" cy="435060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55" name="PlaceHolder 2"/>
          <p:cNvSpPr>
            <a:spLocks noGrp="1"/>
          </p:cNvSpPr>
          <p:nvPr>
            <p:ph type="body"/>
          </p:nvPr>
        </p:nvSpPr>
        <p:spPr>
          <a:xfrm>
            <a:off x="838080" y="1825560"/>
            <a:ext cx="1233360" cy="4350600"/>
          </a:xfrm>
          <a:prstGeom prst="rect">
            <a:avLst/>
          </a:prstGeom>
        </p:spPr>
        <p:txBody>
          <a:bodyPr lIns="0" rIns="0" tIns="0" bIns="0">
            <a:normAutofit/>
          </a:bodyPr>
          <a:p>
            <a:endParaRPr b="0" lang="hr-HR" sz="3200" spc="-1" strike="noStrike">
              <a:latin typeface="Arial"/>
            </a:endParaRPr>
          </a:p>
        </p:txBody>
      </p:sp>
      <p:sp>
        <p:nvSpPr>
          <p:cNvPr id="56" name="PlaceHolder 3"/>
          <p:cNvSpPr>
            <a:spLocks noGrp="1"/>
          </p:cNvSpPr>
          <p:nvPr>
            <p:ph type="body"/>
          </p:nvPr>
        </p:nvSpPr>
        <p:spPr>
          <a:xfrm>
            <a:off x="213336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57" name="PlaceHolder 4"/>
          <p:cNvSpPr>
            <a:spLocks noGrp="1"/>
          </p:cNvSpPr>
          <p:nvPr>
            <p:ph type="body"/>
          </p:nvPr>
        </p:nvSpPr>
        <p:spPr>
          <a:xfrm>
            <a:off x="2133360" y="4098240"/>
            <a:ext cx="1233360" cy="2075040"/>
          </a:xfrm>
          <a:prstGeom prst="rect">
            <a:avLst/>
          </a:prstGeom>
        </p:spPr>
        <p:txBody>
          <a:bodyPr lIns="0" rIns="0" tIns="0" bIns="0">
            <a:normAutofit fontScale="42000"/>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59" name="PlaceHolder 2"/>
          <p:cNvSpPr>
            <a:spLocks noGrp="1"/>
          </p:cNvSpPr>
          <p:nvPr>
            <p:ph type="body"/>
          </p:nvPr>
        </p:nvSpPr>
        <p:spPr>
          <a:xfrm>
            <a:off x="83808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60" name="PlaceHolder 3"/>
          <p:cNvSpPr>
            <a:spLocks noGrp="1"/>
          </p:cNvSpPr>
          <p:nvPr>
            <p:ph type="body"/>
          </p:nvPr>
        </p:nvSpPr>
        <p:spPr>
          <a:xfrm>
            <a:off x="213336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61" name="PlaceHolder 4"/>
          <p:cNvSpPr>
            <a:spLocks noGrp="1"/>
          </p:cNvSpPr>
          <p:nvPr>
            <p:ph type="body"/>
          </p:nvPr>
        </p:nvSpPr>
        <p:spPr>
          <a:xfrm>
            <a:off x="838080" y="4098240"/>
            <a:ext cx="2527920" cy="20750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63" name="PlaceHolder 2"/>
          <p:cNvSpPr>
            <a:spLocks noGrp="1"/>
          </p:cNvSpPr>
          <p:nvPr>
            <p:ph type="body"/>
          </p:nvPr>
        </p:nvSpPr>
        <p:spPr>
          <a:xfrm>
            <a:off x="838080" y="1825560"/>
            <a:ext cx="2527920" cy="2075040"/>
          </a:xfrm>
          <a:prstGeom prst="rect">
            <a:avLst/>
          </a:prstGeom>
        </p:spPr>
        <p:txBody>
          <a:bodyPr lIns="0" rIns="0" tIns="0" bIns="0">
            <a:normAutofit/>
          </a:bodyPr>
          <a:p>
            <a:endParaRPr b="0" lang="hr-HR" sz="3200" spc="-1" strike="noStrike">
              <a:latin typeface="Arial"/>
            </a:endParaRPr>
          </a:p>
        </p:txBody>
      </p:sp>
      <p:sp>
        <p:nvSpPr>
          <p:cNvPr id="64" name="PlaceHolder 3"/>
          <p:cNvSpPr>
            <a:spLocks noGrp="1"/>
          </p:cNvSpPr>
          <p:nvPr>
            <p:ph type="body"/>
          </p:nvPr>
        </p:nvSpPr>
        <p:spPr>
          <a:xfrm>
            <a:off x="838080" y="4098240"/>
            <a:ext cx="2527920" cy="20750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66" name="PlaceHolder 2"/>
          <p:cNvSpPr>
            <a:spLocks noGrp="1"/>
          </p:cNvSpPr>
          <p:nvPr>
            <p:ph type="body"/>
          </p:nvPr>
        </p:nvSpPr>
        <p:spPr>
          <a:xfrm>
            <a:off x="83808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67" name="PlaceHolder 3"/>
          <p:cNvSpPr>
            <a:spLocks noGrp="1"/>
          </p:cNvSpPr>
          <p:nvPr>
            <p:ph type="body"/>
          </p:nvPr>
        </p:nvSpPr>
        <p:spPr>
          <a:xfrm>
            <a:off x="213336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68" name="PlaceHolder 4"/>
          <p:cNvSpPr>
            <a:spLocks noGrp="1"/>
          </p:cNvSpPr>
          <p:nvPr>
            <p:ph type="body"/>
          </p:nvPr>
        </p:nvSpPr>
        <p:spPr>
          <a:xfrm>
            <a:off x="838080" y="4098240"/>
            <a:ext cx="1233360" cy="2075040"/>
          </a:xfrm>
          <a:prstGeom prst="rect">
            <a:avLst/>
          </a:prstGeom>
        </p:spPr>
        <p:txBody>
          <a:bodyPr lIns="0" rIns="0" tIns="0" bIns="0">
            <a:normAutofit fontScale="42000"/>
          </a:bodyPr>
          <a:p>
            <a:endParaRPr b="0" lang="hr-HR" sz="3200" spc="-1" strike="noStrike">
              <a:latin typeface="Arial"/>
            </a:endParaRPr>
          </a:p>
        </p:txBody>
      </p:sp>
      <p:sp>
        <p:nvSpPr>
          <p:cNvPr id="69" name="PlaceHolder 5"/>
          <p:cNvSpPr>
            <a:spLocks noGrp="1"/>
          </p:cNvSpPr>
          <p:nvPr>
            <p:ph type="body"/>
          </p:nvPr>
        </p:nvSpPr>
        <p:spPr>
          <a:xfrm>
            <a:off x="2133360" y="4098240"/>
            <a:ext cx="1233360" cy="2075040"/>
          </a:xfrm>
          <a:prstGeom prst="rect">
            <a:avLst/>
          </a:prstGeom>
        </p:spPr>
        <p:txBody>
          <a:bodyPr lIns="0" rIns="0" tIns="0" bIns="0">
            <a:normAutofit fontScale="42000"/>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71" name="PlaceHolder 2"/>
          <p:cNvSpPr>
            <a:spLocks noGrp="1"/>
          </p:cNvSpPr>
          <p:nvPr>
            <p:ph type="body"/>
          </p:nvPr>
        </p:nvSpPr>
        <p:spPr>
          <a:xfrm>
            <a:off x="838080" y="1825560"/>
            <a:ext cx="813600" cy="2075040"/>
          </a:xfrm>
          <a:prstGeom prst="rect">
            <a:avLst/>
          </a:prstGeom>
        </p:spPr>
        <p:txBody>
          <a:bodyPr lIns="0" rIns="0" tIns="0" bIns="0">
            <a:normAutofit fontScale="12000"/>
          </a:bodyPr>
          <a:p>
            <a:endParaRPr b="0" lang="hr-HR" sz="3200" spc="-1" strike="noStrike">
              <a:latin typeface="Arial"/>
            </a:endParaRPr>
          </a:p>
        </p:txBody>
      </p:sp>
      <p:sp>
        <p:nvSpPr>
          <p:cNvPr id="72" name="PlaceHolder 3"/>
          <p:cNvSpPr>
            <a:spLocks noGrp="1"/>
          </p:cNvSpPr>
          <p:nvPr>
            <p:ph type="body"/>
          </p:nvPr>
        </p:nvSpPr>
        <p:spPr>
          <a:xfrm>
            <a:off x="1692720" y="1825560"/>
            <a:ext cx="813600" cy="2075040"/>
          </a:xfrm>
          <a:prstGeom prst="rect">
            <a:avLst/>
          </a:prstGeom>
        </p:spPr>
        <p:txBody>
          <a:bodyPr lIns="0" rIns="0" tIns="0" bIns="0">
            <a:normAutofit fontScale="12000"/>
          </a:bodyPr>
          <a:p>
            <a:endParaRPr b="0" lang="hr-HR" sz="3200" spc="-1" strike="noStrike">
              <a:latin typeface="Arial"/>
            </a:endParaRPr>
          </a:p>
        </p:txBody>
      </p:sp>
      <p:sp>
        <p:nvSpPr>
          <p:cNvPr id="73" name="PlaceHolder 4"/>
          <p:cNvSpPr>
            <a:spLocks noGrp="1"/>
          </p:cNvSpPr>
          <p:nvPr>
            <p:ph type="body"/>
          </p:nvPr>
        </p:nvSpPr>
        <p:spPr>
          <a:xfrm>
            <a:off x="2547360" y="1825560"/>
            <a:ext cx="813600" cy="2075040"/>
          </a:xfrm>
          <a:prstGeom prst="rect">
            <a:avLst/>
          </a:prstGeom>
        </p:spPr>
        <p:txBody>
          <a:bodyPr lIns="0" rIns="0" tIns="0" bIns="0">
            <a:normAutofit fontScale="12000"/>
          </a:bodyPr>
          <a:p>
            <a:endParaRPr b="0" lang="hr-HR" sz="3200" spc="-1" strike="noStrike">
              <a:latin typeface="Arial"/>
            </a:endParaRPr>
          </a:p>
        </p:txBody>
      </p:sp>
      <p:sp>
        <p:nvSpPr>
          <p:cNvPr id="74" name="PlaceHolder 5"/>
          <p:cNvSpPr>
            <a:spLocks noGrp="1"/>
          </p:cNvSpPr>
          <p:nvPr>
            <p:ph type="body"/>
          </p:nvPr>
        </p:nvSpPr>
        <p:spPr>
          <a:xfrm>
            <a:off x="838080" y="4098240"/>
            <a:ext cx="813600" cy="2075040"/>
          </a:xfrm>
          <a:prstGeom prst="rect">
            <a:avLst/>
          </a:prstGeom>
        </p:spPr>
        <p:txBody>
          <a:bodyPr lIns="0" rIns="0" tIns="0" bIns="0">
            <a:normAutofit fontScale="12000"/>
          </a:bodyPr>
          <a:p>
            <a:endParaRPr b="0" lang="hr-HR" sz="3200" spc="-1" strike="noStrike">
              <a:latin typeface="Arial"/>
            </a:endParaRPr>
          </a:p>
        </p:txBody>
      </p:sp>
      <p:sp>
        <p:nvSpPr>
          <p:cNvPr id="75" name="PlaceHolder 6"/>
          <p:cNvSpPr>
            <a:spLocks noGrp="1"/>
          </p:cNvSpPr>
          <p:nvPr>
            <p:ph type="body"/>
          </p:nvPr>
        </p:nvSpPr>
        <p:spPr>
          <a:xfrm>
            <a:off x="1692720" y="4098240"/>
            <a:ext cx="813600" cy="2075040"/>
          </a:xfrm>
          <a:prstGeom prst="rect">
            <a:avLst/>
          </a:prstGeom>
        </p:spPr>
        <p:txBody>
          <a:bodyPr lIns="0" rIns="0" tIns="0" bIns="0">
            <a:normAutofit fontScale="12000"/>
          </a:bodyPr>
          <a:p>
            <a:endParaRPr b="0" lang="hr-HR" sz="3200" spc="-1" strike="noStrike">
              <a:latin typeface="Arial"/>
            </a:endParaRPr>
          </a:p>
        </p:txBody>
      </p:sp>
      <p:sp>
        <p:nvSpPr>
          <p:cNvPr id="76" name="PlaceHolder 7"/>
          <p:cNvSpPr>
            <a:spLocks noGrp="1"/>
          </p:cNvSpPr>
          <p:nvPr>
            <p:ph type="body"/>
          </p:nvPr>
        </p:nvSpPr>
        <p:spPr>
          <a:xfrm>
            <a:off x="2547360" y="4098240"/>
            <a:ext cx="813600" cy="2075040"/>
          </a:xfrm>
          <a:prstGeom prst="rect">
            <a:avLst/>
          </a:prstGeom>
        </p:spPr>
        <p:txBody>
          <a:bodyPr lIns="0" rIns="0" tIns="0" bIns="0">
            <a:normAutofit fontScale="12000"/>
          </a:bodyPr>
          <a:p>
            <a:endParaRPr b="0" lang="hr-H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5" name="PlaceHolder 2"/>
          <p:cNvSpPr>
            <a:spLocks noGrp="1"/>
          </p:cNvSpPr>
          <p:nvPr>
            <p:ph type="body"/>
          </p:nvPr>
        </p:nvSpPr>
        <p:spPr>
          <a:xfrm>
            <a:off x="838080" y="1825560"/>
            <a:ext cx="2527920" cy="435060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7" name="PlaceHolder 2"/>
          <p:cNvSpPr>
            <a:spLocks noGrp="1"/>
          </p:cNvSpPr>
          <p:nvPr>
            <p:ph type="body"/>
          </p:nvPr>
        </p:nvSpPr>
        <p:spPr>
          <a:xfrm>
            <a:off x="838080" y="1825560"/>
            <a:ext cx="1233360" cy="4350600"/>
          </a:xfrm>
          <a:prstGeom prst="rect">
            <a:avLst/>
          </a:prstGeom>
        </p:spPr>
        <p:txBody>
          <a:bodyPr lIns="0" rIns="0" tIns="0" bIns="0">
            <a:normAutofit/>
          </a:bodyPr>
          <a:p>
            <a:endParaRPr b="0" lang="hr-HR" sz="3200" spc="-1" strike="noStrike">
              <a:latin typeface="Arial"/>
            </a:endParaRPr>
          </a:p>
        </p:txBody>
      </p:sp>
      <p:sp>
        <p:nvSpPr>
          <p:cNvPr id="8" name="PlaceHolder 3"/>
          <p:cNvSpPr>
            <a:spLocks noGrp="1"/>
          </p:cNvSpPr>
          <p:nvPr>
            <p:ph type="body"/>
          </p:nvPr>
        </p:nvSpPr>
        <p:spPr>
          <a:xfrm>
            <a:off x="2133360" y="1825560"/>
            <a:ext cx="1233360" cy="4350600"/>
          </a:xfrm>
          <a:prstGeom prst="rect">
            <a:avLst/>
          </a:prstGeom>
        </p:spPr>
        <p:txBody>
          <a:bodyPr lIns="0" rIns="0" tIns="0" bIns="0">
            <a:normAutofit/>
          </a:bodyPr>
          <a:p>
            <a:endParaRPr b="0" lang="hr-H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838080" y="454680"/>
            <a:ext cx="10514880" cy="53096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12" name="PlaceHolder 2"/>
          <p:cNvSpPr>
            <a:spLocks noGrp="1"/>
          </p:cNvSpPr>
          <p:nvPr>
            <p:ph type="body"/>
          </p:nvPr>
        </p:nvSpPr>
        <p:spPr>
          <a:xfrm>
            <a:off x="83808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13" name="PlaceHolder 3"/>
          <p:cNvSpPr>
            <a:spLocks noGrp="1"/>
          </p:cNvSpPr>
          <p:nvPr>
            <p:ph type="body"/>
          </p:nvPr>
        </p:nvSpPr>
        <p:spPr>
          <a:xfrm>
            <a:off x="2133360" y="1825560"/>
            <a:ext cx="1233360" cy="4350600"/>
          </a:xfrm>
          <a:prstGeom prst="rect">
            <a:avLst/>
          </a:prstGeom>
        </p:spPr>
        <p:txBody>
          <a:bodyPr lIns="0" rIns="0" tIns="0" bIns="0">
            <a:normAutofit/>
          </a:bodyPr>
          <a:p>
            <a:endParaRPr b="0" lang="hr-HR" sz="3200" spc="-1" strike="noStrike">
              <a:latin typeface="Arial"/>
            </a:endParaRPr>
          </a:p>
        </p:txBody>
      </p:sp>
      <p:sp>
        <p:nvSpPr>
          <p:cNvPr id="14" name="PlaceHolder 4"/>
          <p:cNvSpPr>
            <a:spLocks noGrp="1"/>
          </p:cNvSpPr>
          <p:nvPr>
            <p:ph type="body"/>
          </p:nvPr>
        </p:nvSpPr>
        <p:spPr>
          <a:xfrm>
            <a:off x="838080" y="4098240"/>
            <a:ext cx="1233360" cy="2075040"/>
          </a:xfrm>
          <a:prstGeom prst="rect">
            <a:avLst/>
          </a:prstGeom>
        </p:spPr>
        <p:txBody>
          <a:bodyPr lIns="0" rIns="0" tIns="0" bIns="0">
            <a:normAutofit fontScale="42000"/>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16" name="PlaceHolder 2"/>
          <p:cNvSpPr>
            <a:spLocks noGrp="1"/>
          </p:cNvSpPr>
          <p:nvPr>
            <p:ph type="body"/>
          </p:nvPr>
        </p:nvSpPr>
        <p:spPr>
          <a:xfrm>
            <a:off x="838080" y="1825560"/>
            <a:ext cx="1233360" cy="4350600"/>
          </a:xfrm>
          <a:prstGeom prst="rect">
            <a:avLst/>
          </a:prstGeom>
        </p:spPr>
        <p:txBody>
          <a:bodyPr lIns="0" rIns="0" tIns="0" bIns="0">
            <a:normAutofit/>
          </a:bodyPr>
          <a:p>
            <a:endParaRPr b="0" lang="hr-HR" sz="3200" spc="-1" strike="noStrike">
              <a:latin typeface="Arial"/>
            </a:endParaRPr>
          </a:p>
        </p:txBody>
      </p:sp>
      <p:sp>
        <p:nvSpPr>
          <p:cNvPr id="17" name="PlaceHolder 3"/>
          <p:cNvSpPr>
            <a:spLocks noGrp="1"/>
          </p:cNvSpPr>
          <p:nvPr>
            <p:ph type="body"/>
          </p:nvPr>
        </p:nvSpPr>
        <p:spPr>
          <a:xfrm>
            <a:off x="213336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18" name="PlaceHolder 4"/>
          <p:cNvSpPr>
            <a:spLocks noGrp="1"/>
          </p:cNvSpPr>
          <p:nvPr>
            <p:ph type="body"/>
          </p:nvPr>
        </p:nvSpPr>
        <p:spPr>
          <a:xfrm>
            <a:off x="2133360" y="4098240"/>
            <a:ext cx="1233360" cy="2075040"/>
          </a:xfrm>
          <a:prstGeom prst="rect">
            <a:avLst/>
          </a:prstGeom>
        </p:spPr>
        <p:txBody>
          <a:bodyPr lIns="0" rIns="0" tIns="0" bIns="0">
            <a:normAutofit fontScale="42000"/>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454680"/>
            <a:ext cx="10514880" cy="1145160"/>
          </a:xfrm>
          <a:prstGeom prst="rect">
            <a:avLst/>
          </a:prstGeom>
        </p:spPr>
        <p:txBody>
          <a:bodyPr lIns="0" rIns="0" tIns="0" bIns="0" anchor="ctr">
            <a:spAutoFit/>
          </a:bodyPr>
          <a:p>
            <a:pPr algn="ctr"/>
            <a:endParaRPr b="0" lang="hr-HR" sz="4400" spc="-1" strike="noStrike">
              <a:latin typeface="Arial"/>
            </a:endParaRPr>
          </a:p>
        </p:txBody>
      </p:sp>
      <p:sp>
        <p:nvSpPr>
          <p:cNvPr id="20" name="PlaceHolder 2"/>
          <p:cNvSpPr>
            <a:spLocks noGrp="1"/>
          </p:cNvSpPr>
          <p:nvPr>
            <p:ph type="body"/>
          </p:nvPr>
        </p:nvSpPr>
        <p:spPr>
          <a:xfrm>
            <a:off x="83808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21" name="PlaceHolder 3"/>
          <p:cNvSpPr>
            <a:spLocks noGrp="1"/>
          </p:cNvSpPr>
          <p:nvPr>
            <p:ph type="body"/>
          </p:nvPr>
        </p:nvSpPr>
        <p:spPr>
          <a:xfrm>
            <a:off x="2133360" y="1825560"/>
            <a:ext cx="1233360" cy="2075040"/>
          </a:xfrm>
          <a:prstGeom prst="rect">
            <a:avLst/>
          </a:prstGeom>
        </p:spPr>
        <p:txBody>
          <a:bodyPr lIns="0" rIns="0" tIns="0" bIns="0">
            <a:normAutofit fontScale="42000"/>
          </a:bodyPr>
          <a:p>
            <a:endParaRPr b="0" lang="hr-HR" sz="3200" spc="-1" strike="noStrike">
              <a:latin typeface="Arial"/>
            </a:endParaRPr>
          </a:p>
        </p:txBody>
      </p:sp>
      <p:sp>
        <p:nvSpPr>
          <p:cNvPr id="22" name="PlaceHolder 4"/>
          <p:cNvSpPr>
            <a:spLocks noGrp="1"/>
          </p:cNvSpPr>
          <p:nvPr>
            <p:ph type="body"/>
          </p:nvPr>
        </p:nvSpPr>
        <p:spPr>
          <a:xfrm>
            <a:off x="838080" y="4098240"/>
            <a:ext cx="2527920" cy="207504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454680"/>
            <a:ext cx="1051488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454680"/>
            <a:ext cx="1051488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39" name="PlaceHolder 2"/>
          <p:cNvSpPr>
            <a:spLocks noGrp="1"/>
          </p:cNvSpPr>
          <p:nvPr>
            <p:ph type="body"/>
          </p:nvPr>
        </p:nvSpPr>
        <p:spPr>
          <a:xfrm>
            <a:off x="838080" y="1825560"/>
            <a:ext cx="2527920" cy="4350600"/>
          </a:xfrm>
          <a:prstGeom prst="rect">
            <a:avLst/>
          </a:prstGeom>
        </p:spPr>
        <p:txBody>
          <a:bodyPr lIns="0" rIns="0" tIns="0" bIns="0">
            <a:normAutofit fontScale="14000"/>
          </a:bodyPr>
          <a:p>
            <a:pPr marL="432000" indent="-324000">
              <a:spcBef>
                <a:spcPts val="1417"/>
              </a:spcBef>
              <a:buClr>
                <a:srgbClr val="000000"/>
              </a:buClr>
              <a:buSzPct val="45000"/>
              <a:buFont typeface="Wingdings" charset="2"/>
              <a:buChar char=""/>
            </a:pPr>
            <a:r>
              <a:rPr b="0" lang="hr-HR" sz="1800" spc="-1" strike="noStrike">
                <a:latin typeface="Arial"/>
              </a:rPr>
              <a:t>Kliknite za uređivanje oblika teksta</a:t>
            </a:r>
            <a:endParaRPr b="0" lang="hr-HR" sz="1800" spc="-1" strike="noStrike">
              <a:latin typeface="Arial"/>
            </a:endParaRPr>
          </a:p>
          <a:p>
            <a:pPr lvl="1" marL="864000" indent="-324000">
              <a:spcBef>
                <a:spcPts val="1134"/>
              </a:spcBef>
              <a:buClr>
                <a:srgbClr val="000000"/>
              </a:buClr>
              <a:buSzPct val="75000"/>
              <a:buFont typeface="Symbol" charset="2"/>
              <a:buChar char=""/>
            </a:pPr>
            <a:r>
              <a:rPr b="0" lang="hr-HR" sz="1800" spc="-1" strike="noStrike">
                <a:latin typeface="Arial"/>
              </a:rPr>
              <a:t>Druga razina konture</a:t>
            </a:r>
            <a:endParaRPr b="0" lang="hr-HR" sz="1800" spc="-1" strike="noStrike">
              <a:latin typeface="Arial"/>
            </a:endParaRPr>
          </a:p>
          <a:p>
            <a:pPr lvl="2" marL="1296000" indent="-288000">
              <a:spcBef>
                <a:spcPts val="850"/>
              </a:spcBef>
              <a:buClr>
                <a:srgbClr val="000000"/>
              </a:buClr>
              <a:buSzPct val="45000"/>
              <a:buFont typeface="Wingdings" charset="2"/>
              <a:buChar char=""/>
            </a:pPr>
            <a:r>
              <a:rPr b="0" lang="hr-HR" sz="1800" spc="-1" strike="noStrike">
                <a:latin typeface="Arial"/>
              </a:rPr>
              <a:t>Treća razina konture</a:t>
            </a:r>
            <a:endParaRPr b="0" lang="hr-HR" sz="1800" spc="-1" strike="noStrike">
              <a:latin typeface="Arial"/>
            </a:endParaRPr>
          </a:p>
          <a:p>
            <a:pPr lvl="3" marL="1728000" indent="-216000">
              <a:spcBef>
                <a:spcPts val="567"/>
              </a:spcBef>
              <a:buClr>
                <a:srgbClr val="000000"/>
              </a:buClr>
              <a:buSzPct val="75000"/>
              <a:buFont typeface="Symbol" charset="2"/>
              <a:buChar char=""/>
            </a:pPr>
            <a:r>
              <a:rPr b="0" lang="hr-HR" sz="1800" spc="-1" strike="noStrike">
                <a:latin typeface="Arial"/>
              </a:rPr>
              <a:t>Četvrta razina kontura</a:t>
            </a:r>
            <a:endParaRPr b="0" lang="hr-HR" sz="1800" spc="-1" strike="noStrike">
              <a:latin typeface="Arial"/>
            </a:endParaRPr>
          </a:p>
          <a:p>
            <a:pPr lvl="4" marL="2160000" indent="-216000">
              <a:spcBef>
                <a:spcPts val="283"/>
              </a:spcBef>
              <a:buClr>
                <a:srgbClr val="000000"/>
              </a:buClr>
              <a:buSzPct val="45000"/>
              <a:buFont typeface="Wingdings" charset="2"/>
              <a:buChar char=""/>
            </a:pPr>
            <a:r>
              <a:rPr b="0" lang="hr-HR" sz="1800" spc="-1" strike="noStrike">
                <a:latin typeface="Arial"/>
              </a:rPr>
              <a:t>Peta razina kontura</a:t>
            </a:r>
            <a:endParaRPr b="0" lang="hr-HR" sz="1800" spc="-1" strike="noStrike">
              <a:latin typeface="Arial"/>
            </a:endParaRPr>
          </a:p>
          <a:p>
            <a:pPr lvl="5" marL="2592000" indent="-216000">
              <a:spcBef>
                <a:spcPts val="283"/>
              </a:spcBef>
              <a:buClr>
                <a:srgbClr val="000000"/>
              </a:buClr>
              <a:buSzPct val="45000"/>
              <a:buFont typeface="Wingdings" charset="2"/>
              <a:buChar char=""/>
            </a:pPr>
            <a:r>
              <a:rPr b="0" lang="hr-HR" sz="1800" spc="-1" strike="noStrike">
                <a:latin typeface="Arial"/>
              </a:rPr>
              <a:t>Šesta razina kontura</a:t>
            </a:r>
            <a:endParaRPr b="0" lang="hr-HR" sz="1800" spc="-1" strike="noStrike">
              <a:latin typeface="Arial"/>
            </a:endParaRPr>
          </a:p>
          <a:p>
            <a:pPr lvl="6" marL="3024000" indent="-216000">
              <a:spcBef>
                <a:spcPts val="283"/>
              </a:spcBef>
              <a:buClr>
                <a:srgbClr val="000000"/>
              </a:buClr>
              <a:buSzPct val="45000"/>
              <a:buFont typeface="Wingdings" charset="2"/>
              <a:buChar char=""/>
            </a:pPr>
            <a:r>
              <a:rPr b="0" lang="hr-HR" sz="1800" spc="-1" strike="noStrike">
                <a:latin typeface="Arial"/>
              </a:rPr>
              <a:t>Sedma razina konture</a:t>
            </a:r>
            <a:endParaRPr b="0" lang="hr-HR" sz="1800" spc="-1" strike="noStrike">
              <a:latin typeface="Arial"/>
            </a:endParaRPr>
          </a:p>
        </p:txBody>
      </p:sp>
      <p:sp>
        <p:nvSpPr>
          <p:cNvPr id="40" name="PlaceHolder 3"/>
          <p:cNvSpPr>
            <a:spLocks noGrp="1"/>
          </p:cNvSpPr>
          <p:nvPr>
            <p:ph type="body"/>
          </p:nvPr>
        </p:nvSpPr>
        <p:spPr>
          <a:xfrm>
            <a:off x="3493080" y="1825560"/>
            <a:ext cx="2527920" cy="4350600"/>
          </a:xfrm>
          <a:prstGeom prst="rect">
            <a:avLst/>
          </a:prstGeom>
        </p:spPr>
        <p:txBody>
          <a:bodyPr lIns="0" rIns="0" tIns="0" bIns="0">
            <a:normAutofit fontScale="14000"/>
          </a:bodyPr>
          <a:p>
            <a:pPr marL="432000" indent="-324000">
              <a:spcBef>
                <a:spcPts val="1417"/>
              </a:spcBef>
              <a:buClr>
                <a:srgbClr val="000000"/>
              </a:buClr>
              <a:buSzPct val="45000"/>
              <a:buFont typeface="Wingdings" charset="2"/>
              <a:buChar char=""/>
            </a:pPr>
            <a:r>
              <a:rPr b="0" lang="hr-HR" sz="1800" spc="-1" strike="noStrike">
                <a:latin typeface="Arial"/>
              </a:rPr>
              <a:t>Kliknite za uređivanje oblika teksta</a:t>
            </a:r>
            <a:endParaRPr b="0" lang="hr-HR" sz="1800" spc="-1" strike="noStrike">
              <a:latin typeface="Arial"/>
            </a:endParaRPr>
          </a:p>
          <a:p>
            <a:pPr lvl="1" marL="864000" indent="-324000">
              <a:spcBef>
                <a:spcPts val="1134"/>
              </a:spcBef>
              <a:buClr>
                <a:srgbClr val="000000"/>
              </a:buClr>
              <a:buSzPct val="75000"/>
              <a:buFont typeface="Symbol" charset="2"/>
              <a:buChar char=""/>
            </a:pPr>
            <a:r>
              <a:rPr b="0" lang="hr-HR" sz="1800" spc="-1" strike="noStrike">
                <a:latin typeface="Arial"/>
              </a:rPr>
              <a:t>Druga razina konture</a:t>
            </a:r>
            <a:endParaRPr b="0" lang="hr-HR" sz="1800" spc="-1" strike="noStrike">
              <a:latin typeface="Arial"/>
            </a:endParaRPr>
          </a:p>
          <a:p>
            <a:pPr lvl="2" marL="1296000" indent="-288000">
              <a:spcBef>
                <a:spcPts val="850"/>
              </a:spcBef>
              <a:buClr>
                <a:srgbClr val="000000"/>
              </a:buClr>
              <a:buSzPct val="45000"/>
              <a:buFont typeface="Wingdings" charset="2"/>
              <a:buChar char=""/>
            </a:pPr>
            <a:r>
              <a:rPr b="0" lang="hr-HR" sz="1800" spc="-1" strike="noStrike">
                <a:latin typeface="Arial"/>
              </a:rPr>
              <a:t>Treća razina konture</a:t>
            </a:r>
            <a:endParaRPr b="0" lang="hr-HR" sz="1800" spc="-1" strike="noStrike">
              <a:latin typeface="Arial"/>
            </a:endParaRPr>
          </a:p>
          <a:p>
            <a:pPr lvl="3" marL="1728000" indent="-216000">
              <a:spcBef>
                <a:spcPts val="567"/>
              </a:spcBef>
              <a:buClr>
                <a:srgbClr val="000000"/>
              </a:buClr>
              <a:buSzPct val="75000"/>
              <a:buFont typeface="Symbol" charset="2"/>
              <a:buChar char=""/>
            </a:pPr>
            <a:r>
              <a:rPr b="0" lang="hr-HR" sz="1800" spc="-1" strike="noStrike">
                <a:latin typeface="Arial"/>
              </a:rPr>
              <a:t>Četvrta razina kontura</a:t>
            </a:r>
            <a:endParaRPr b="0" lang="hr-HR" sz="1800" spc="-1" strike="noStrike">
              <a:latin typeface="Arial"/>
            </a:endParaRPr>
          </a:p>
          <a:p>
            <a:pPr lvl="4" marL="2160000" indent="-216000">
              <a:spcBef>
                <a:spcPts val="283"/>
              </a:spcBef>
              <a:buClr>
                <a:srgbClr val="000000"/>
              </a:buClr>
              <a:buSzPct val="45000"/>
              <a:buFont typeface="Wingdings" charset="2"/>
              <a:buChar char=""/>
            </a:pPr>
            <a:r>
              <a:rPr b="0" lang="hr-HR" sz="1800" spc="-1" strike="noStrike">
                <a:latin typeface="Arial"/>
              </a:rPr>
              <a:t>Peta razina kontura</a:t>
            </a:r>
            <a:endParaRPr b="0" lang="hr-HR" sz="1800" spc="-1" strike="noStrike">
              <a:latin typeface="Arial"/>
            </a:endParaRPr>
          </a:p>
          <a:p>
            <a:pPr lvl="5" marL="2592000" indent="-216000">
              <a:spcBef>
                <a:spcPts val="283"/>
              </a:spcBef>
              <a:buClr>
                <a:srgbClr val="000000"/>
              </a:buClr>
              <a:buSzPct val="45000"/>
              <a:buFont typeface="Wingdings" charset="2"/>
              <a:buChar char=""/>
            </a:pPr>
            <a:r>
              <a:rPr b="0" lang="hr-HR" sz="1800" spc="-1" strike="noStrike">
                <a:latin typeface="Arial"/>
              </a:rPr>
              <a:t>Šesta razina kontura</a:t>
            </a:r>
            <a:endParaRPr b="0" lang="hr-HR" sz="1800" spc="-1" strike="noStrike">
              <a:latin typeface="Arial"/>
            </a:endParaRPr>
          </a:p>
          <a:p>
            <a:pPr lvl="6" marL="3024000" indent="-216000">
              <a:spcBef>
                <a:spcPts val="283"/>
              </a:spcBef>
              <a:buClr>
                <a:srgbClr val="000000"/>
              </a:buClr>
              <a:buSzPct val="45000"/>
              <a:buFont typeface="Wingdings" charset="2"/>
              <a:buChar char=""/>
            </a:pPr>
            <a:r>
              <a:rPr b="0" lang="hr-HR" sz="1800" spc="-1" strike="noStrike">
                <a:latin typeface="Arial"/>
              </a:rPr>
              <a:t>Sedma razina konture</a:t>
            </a:r>
            <a:endParaRPr b="0" lang="hr-H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hyperlink" Target="https://spark.adobe.com/page/v7eePGxoYrKHM/" TargetMode="External"/><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6.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6.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6.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16.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6.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6.xml"/>
</Relationships>
</file>

<file path=ppt/slides/_rels/slide17.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6.xml"/>
</Relationships>
</file>

<file path=ppt/slides/_rels/slide1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6.xml"/>
</Relationships>
</file>

<file path=ppt/slides/_rels/slide1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6.xml"/>
</Relationships>
</file>

<file path=ppt/slides/_rels/slide2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6.xml"/>
</Relationships>
</file>

<file path=ppt/slides/_rels/slide21.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slideLayout" Target="../slideLayouts/slideLayout16.xml"/>
</Relationships>
</file>

<file path=ppt/slides/_rels/slide2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6.xml"/>
</Relationships>
</file>

<file path=ppt/slides/_rels/slide23.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6.xml"/>
</Relationships>
</file>

<file path=ppt/slides/_rels/slide24.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6.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6.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1523880" y="1122480"/>
            <a:ext cx="9143280" cy="2386800"/>
          </a:xfrm>
          <a:prstGeom prst="rect">
            <a:avLst/>
          </a:prstGeom>
          <a:noFill/>
          <a:ln>
            <a:noFill/>
          </a:ln>
        </p:spPr>
        <p:style>
          <a:lnRef idx="0"/>
          <a:fillRef idx="0"/>
          <a:effectRef idx="0"/>
          <a:fontRef idx="minor"/>
        </p:style>
        <p:txBody>
          <a:bodyPr lIns="90000" rIns="90000" tIns="45000" bIns="45000" anchor="b">
            <a:noAutofit/>
          </a:bodyPr>
          <a:p>
            <a:pPr algn="ctr">
              <a:lnSpc>
                <a:spcPct val="90000"/>
              </a:lnSpc>
            </a:pPr>
            <a:r>
              <a:rPr b="1" lang="hr-HR" sz="6000" spc="-1" strike="noStrike" cap="all">
                <a:solidFill>
                  <a:srgbClr val="000000"/>
                </a:solidFill>
                <a:latin typeface="Calibri Light"/>
              </a:rPr>
              <a:t>THE WATERS OF MY COUNTRY - CROATIA</a:t>
            </a:r>
            <a:endParaRPr b="0" lang="hr-HR" sz="6000" spc="-1" strike="noStrike">
              <a:latin typeface="Arial"/>
            </a:endParaRPr>
          </a:p>
        </p:txBody>
      </p:sp>
      <p:sp>
        <p:nvSpPr>
          <p:cNvPr id="78" name="CustomShape 2"/>
          <p:cNvSpPr/>
          <p:nvPr/>
        </p:nvSpPr>
        <p:spPr>
          <a:xfrm>
            <a:off x="1523880" y="3602160"/>
            <a:ext cx="9143280" cy="1654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hr-HR" sz="3200" spc="-1" strike="noStrike" u="sng">
                <a:solidFill>
                  <a:srgbClr val="0563c1"/>
                </a:solidFill>
                <a:uFillTx/>
                <a:latin typeface="Arial"/>
                <a:hlinkClick r:id="rId1"/>
              </a:rPr>
              <a:t>https://spark.adobe.com/page/v7eePGxoYrKHM/</a:t>
            </a: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hr-HR" sz="4400" spc="-1" strike="noStrike">
                <a:solidFill>
                  <a:srgbClr val="000000"/>
                </a:solidFill>
                <a:latin typeface="Calibri Light"/>
              </a:rPr>
              <a:t>Rivers</a:t>
            </a:r>
            <a:br/>
            <a:endParaRPr b="0" lang="hr-HR" sz="4400" spc="-1" strike="noStrike">
              <a:latin typeface="Arial"/>
            </a:endParaRPr>
          </a:p>
        </p:txBody>
      </p:sp>
      <p:sp>
        <p:nvSpPr>
          <p:cNvPr id="112" name="CustomShape 2"/>
          <p:cNvSpPr/>
          <p:nvPr/>
        </p:nvSpPr>
        <p:spPr>
          <a:xfrm>
            <a:off x="277560" y="963720"/>
            <a:ext cx="5180760" cy="5423400"/>
          </a:xfrm>
          <a:prstGeom prst="rect">
            <a:avLst/>
          </a:prstGeom>
          <a:noFill/>
          <a:ln>
            <a:noFill/>
          </a:ln>
        </p:spPr>
        <p:style>
          <a:lnRef idx="0"/>
          <a:fillRef idx="0"/>
          <a:effectRef idx="0"/>
          <a:fontRef idx="minor"/>
        </p:style>
        <p:txBody>
          <a:bodyPr lIns="90000" rIns="90000" tIns="45000" bIns="45000">
            <a:normAutofit fontScale="92000"/>
          </a:bodyPr>
          <a:p>
            <a:pPr>
              <a:lnSpc>
                <a:spcPct val="90000"/>
              </a:lnSpc>
              <a:spcBef>
                <a:spcPts val="1001"/>
              </a:spcBef>
            </a:pPr>
            <a:r>
              <a:rPr b="1" lang="hr-HR" sz="3300" spc="-1" strike="noStrike">
                <a:solidFill>
                  <a:srgbClr val="000000"/>
                </a:solidFill>
                <a:latin typeface="Calibri"/>
              </a:rPr>
              <a:t>Sava</a:t>
            </a:r>
            <a:endParaRPr b="0" lang="hr-HR" sz="3300" spc="-1" strike="noStrike">
              <a:latin typeface="Arial"/>
            </a:endParaRPr>
          </a:p>
          <a:p>
            <a:pPr marL="228600" indent="-227880">
              <a:lnSpc>
                <a:spcPct val="90000"/>
              </a:lnSpc>
              <a:spcBef>
                <a:spcPts val="1001"/>
              </a:spcBef>
              <a:buClr>
                <a:srgbClr val="000000"/>
              </a:buClr>
              <a:buFont typeface="Arial"/>
              <a:buChar char="•"/>
            </a:pPr>
            <a:r>
              <a:rPr b="0" lang="hr-HR" sz="2600" spc="-1" strike="noStrike">
                <a:solidFill>
                  <a:srgbClr val="000000"/>
                </a:solidFill>
                <a:latin typeface="Calibri"/>
              </a:rPr>
              <a:t>The Sava River springs in northwestern Slovenia, is a tributary of the Danube, and the confluence of the Sava is in Belgrade. It is part of the Black Sea basin. In Croatia, it runs as much as 510 kilometers. From the source to the mouth of the Sava, it passes through four countries - Slovenia, Croatia, Bosnia and Herzegovina and Serbia. It connects as many as three capitals - Ljubljana, Zagreb and Belgrade. The Croatian rivers Sutla, Krapina, Lonja, Kupa or Orljava are just some of the numerous tributaries of the Sava River.</a:t>
            </a:r>
            <a:endParaRPr b="0" lang="hr-HR" sz="2600" spc="-1" strike="noStrike">
              <a:latin typeface="Arial"/>
            </a:endParaRPr>
          </a:p>
        </p:txBody>
      </p:sp>
      <p:sp>
        <p:nvSpPr>
          <p:cNvPr id="113" name="CustomShape 3"/>
          <p:cNvSpPr/>
          <p:nvPr/>
        </p:nvSpPr>
        <p:spPr>
          <a:xfrm>
            <a:off x="6556680" y="365040"/>
            <a:ext cx="5180760" cy="435060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Sava is the longest Croatian river (by which we mean the river with the longest watercourse in Croatia). The Sava is 946 kilometers long, of which 510 kilometers pass through Croatia.</a:t>
            </a:r>
            <a:endParaRPr b="0" lang="hr-HR" sz="2400" spc="-1" strike="noStrike">
              <a:latin typeface="Arial"/>
            </a:endParaRPr>
          </a:p>
        </p:txBody>
      </p:sp>
      <p:pic>
        <p:nvPicPr>
          <p:cNvPr id="114" name="Picture 6" descr=""/>
          <p:cNvPicPr/>
          <p:nvPr/>
        </p:nvPicPr>
        <p:blipFill>
          <a:blip r:embed="rId1"/>
          <a:stretch/>
        </p:blipFill>
        <p:spPr>
          <a:xfrm>
            <a:off x="7140960" y="2160000"/>
            <a:ext cx="4319280" cy="3703680"/>
          </a:xfrm>
          <a:prstGeom prst="rect">
            <a:avLst/>
          </a:prstGeom>
          <a:ln>
            <a:noFill/>
          </a:ln>
        </p:spPr>
      </p:pic>
      <p:sp>
        <p:nvSpPr>
          <p:cNvPr id="115" name="CustomShape 4"/>
          <p:cNvSpPr/>
          <p:nvPr/>
        </p:nvSpPr>
        <p:spPr>
          <a:xfrm>
            <a:off x="7079760" y="5935320"/>
            <a:ext cx="5111640" cy="79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Sava River watershed</a:t>
            </a:r>
            <a:r>
              <a:rPr b="0" lang="hr-HR" sz="1400" spc="-1" strike="noStrike">
                <a:solidFill>
                  <a:srgbClr val="00a3cc"/>
                </a:solidFill>
                <a:latin typeface="lato"/>
                <a:ea typeface="DejaVu Sans"/>
              </a:rPr>
              <a:t>. Source: https://commons.wikimedia.org/wiki/File:Savarivermap_hr.png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838080" y="365040"/>
            <a:ext cx="10514880" cy="1324800"/>
          </a:xfrm>
          <a:prstGeom prst="rect">
            <a:avLst/>
          </a:prstGeom>
          <a:noFill/>
          <a:ln>
            <a:noFill/>
          </a:ln>
        </p:spPr>
        <p:style>
          <a:lnRef idx="0"/>
          <a:fillRef idx="0"/>
          <a:effectRef idx="0"/>
          <a:fontRef idx="minor"/>
        </p:style>
      </p:sp>
      <p:sp>
        <p:nvSpPr>
          <p:cNvPr id="117" name="CustomShape 2"/>
          <p:cNvSpPr/>
          <p:nvPr/>
        </p:nvSpPr>
        <p:spPr>
          <a:xfrm>
            <a:off x="380880" y="457200"/>
            <a:ext cx="5180760" cy="542808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Economic activities and social life (eg recreational bathing areas on the Sava) of the inhabitants of the Sava areas have always been connected to the river. The Sava River is also ecologically important for Croatia and neighboring countries.</a:t>
            </a:r>
            <a:endParaRPr b="0" lang="hr-HR" sz="2400" spc="-1" strike="noStrike">
              <a:latin typeface="Arial"/>
            </a:endParaRPr>
          </a:p>
        </p:txBody>
      </p:sp>
      <p:pic>
        <p:nvPicPr>
          <p:cNvPr id="118" name="Content Placeholder 4" descr=""/>
          <p:cNvPicPr/>
          <p:nvPr/>
        </p:nvPicPr>
        <p:blipFill>
          <a:blip r:embed="rId1"/>
          <a:stretch/>
        </p:blipFill>
        <p:spPr>
          <a:xfrm>
            <a:off x="618120" y="2868120"/>
            <a:ext cx="5180760" cy="3315600"/>
          </a:xfrm>
          <a:prstGeom prst="rect">
            <a:avLst/>
          </a:prstGeom>
          <a:ln>
            <a:noFill/>
          </a:ln>
        </p:spPr>
      </p:pic>
      <p:sp>
        <p:nvSpPr>
          <p:cNvPr id="119" name="CustomShape 3"/>
          <p:cNvSpPr/>
          <p:nvPr/>
        </p:nvSpPr>
        <p:spPr>
          <a:xfrm>
            <a:off x="529920" y="6184080"/>
            <a:ext cx="60951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Sava (Zagreb). </a:t>
            </a:r>
            <a:r>
              <a:rPr b="0" lang="hr-HR" sz="1400" spc="-1" strike="noStrike">
                <a:solidFill>
                  <a:srgbClr val="00a3cc"/>
                </a:solidFill>
                <a:latin typeface="lato"/>
                <a:ea typeface="DejaVu Sans"/>
              </a:rPr>
              <a:t>Source: https://commons.wikimedia.org/wiki/File:Zagreb_skyline.jp</a:t>
            </a:r>
            <a:r>
              <a:rPr b="0" lang="hr-HR" sz="1800" spc="-1" strike="noStrike">
                <a:solidFill>
                  <a:srgbClr val="00a3cc"/>
                </a:solidFill>
                <a:latin typeface="lato"/>
                <a:ea typeface="DejaVu Sans"/>
              </a:rPr>
              <a:t>g</a:t>
            </a:r>
            <a:endParaRPr b="0" lang="hr-HR" sz="1800" spc="-1" strike="noStrike">
              <a:latin typeface="Arial"/>
            </a:endParaRPr>
          </a:p>
        </p:txBody>
      </p:sp>
      <p:sp>
        <p:nvSpPr>
          <p:cNvPr id="120" name="CustomShape 4"/>
          <p:cNvSpPr/>
          <p:nvPr/>
        </p:nvSpPr>
        <p:spPr>
          <a:xfrm>
            <a:off x="6392160" y="33840"/>
            <a:ext cx="6095160" cy="2650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The Sava River Basin is characterized by biological diversity. In its basin there are wet habitats Lonjsko polje and the pond Crna Mlaka. On June 1, the Sava River Day is celebrated in the basin countries with numerous activities with the aim of promoting awareness of the importance of the river.</a:t>
            </a:r>
            <a:endParaRPr b="0" lang="hr-HR" sz="2400" spc="-1" strike="noStrike">
              <a:latin typeface="Arial"/>
            </a:endParaRPr>
          </a:p>
        </p:txBody>
      </p:sp>
      <p:pic>
        <p:nvPicPr>
          <p:cNvPr id="121" name="Picture 7" descr=""/>
          <p:cNvPicPr/>
          <p:nvPr/>
        </p:nvPicPr>
        <p:blipFill>
          <a:blip r:embed="rId2"/>
          <a:stretch/>
        </p:blipFill>
        <p:spPr>
          <a:xfrm>
            <a:off x="6625800" y="2711520"/>
            <a:ext cx="5104800" cy="3054240"/>
          </a:xfrm>
          <a:prstGeom prst="rect">
            <a:avLst/>
          </a:prstGeom>
          <a:ln>
            <a:noFill/>
          </a:ln>
        </p:spPr>
      </p:pic>
      <p:sp>
        <p:nvSpPr>
          <p:cNvPr id="122" name="CustomShape 5"/>
          <p:cNvSpPr/>
          <p:nvPr/>
        </p:nvSpPr>
        <p:spPr>
          <a:xfrm>
            <a:off x="6535800" y="5830560"/>
            <a:ext cx="5592960" cy="79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Lonjsko polje. </a:t>
            </a:r>
            <a:r>
              <a:rPr b="0" lang="hr-HR" sz="1400" spc="-1" strike="noStrike">
                <a:solidFill>
                  <a:srgbClr val="00a3cc"/>
                </a:solidFill>
                <a:latin typeface="lato"/>
                <a:ea typeface="DejaVu Sans"/>
              </a:rPr>
              <a:t>Source: https://commons.wikimedia.org/wiki/File:Konji_na_ispa%C5%A1i.jpg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838080" y="365040"/>
            <a:ext cx="10514880" cy="1324800"/>
          </a:xfrm>
          <a:prstGeom prst="rect">
            <a:avLst/>
          </a:prstGeom>
          <a:noFill/>
          <a:ln>
            <a:noFill/>
          </a:ln>
        </p:spPr>
        <p:style>
          <a:lnRef idx="0"/>
          <a:fillRef idx="0"/>
          <a:effectRef idx="0"/>
          <a:fontRef idx="minor"/>
        </p:style>
      </p:sp>
      <p:sp>
        <p:nvSpPr>
          <p:cNvPr id="124" name="CustomShape 2"/>
          <p:cNvSpPr/>
          <p:nvPr/>
        </p:nvSpPr>
        <p:spPr>
          <a:xfrm>
            <a:off x="135000" y="365040"/>
            <a:ext cx="5395680" cy="64922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Dunav (Danube, Dunaj, Duna, Dunarii, Dunau)</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second longest river in Europe (the longest river in the European Union), the Danube River has a 2,857-kilometer-long watercourse. It passes through or forms the border of ten European countries, namely Germany, Austria, Slovakia, Hungary, Croatia, Serbia, Romania, Bulgaria, Moldova and Ukraine. Due to its length and position, the Danube was significant in the European past as well. The Vučedol culture originated and developed along the Danube almost five thousand years ago in the area of ​​today's Vukovar-Srijem County.</a:t>
            </a:r>
            <a:endParaRPr b="0" lang="hr-HR" sz="2400" spc="-1" strike="noStrike">
              <a:latin typeface="Arial"/>
            </a:endParaRPr>
          </a:p>
        </p:txBody>
      </p:sp>
      <p:pic>
        <p:nvPicPr>
          <p:cNvPr id="125" name="Content Placeholder 4" descr=""/>
          <p:cNvPicPr/>
          <p:nvPr/>
        </p:nvPicPr>
        <p:blipFill>
          <a:blip r:embed="rId1"/>
          <a:stretch/>
        </p:blipFill>
        <p:spPr>
          <a:xfrm>
            <a:off x="5985000" y="1027800"/>
            <a:ext cx="5721120" cy="3971520"/>
          </a:xfrm>
          <a:prstGeom prst="rect">
            <a:avLst/>
          </a:prstGeom>
          <a:ln>
            <a:noFill/>
          </a:ln>
        </p:spPr>
      </p:pic>
      <p:sp>
        <p:nvSpPr>
          <p:cNvPr id="126" name="CustomShape 3"/>
          <p:cNvSpPr/>
          <p:nvPr/>
        </p:nvSpPr>
        <p:spPr>
          <a:xfrm>
            <a:off x="5881320" y="5078160"/>
            <a:ext cx="6095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Vučedol Culture Museum. </a:t>
            </a:r>
            <a:r>
              <a:rPr b="0" lang="hr-HR" sz="1400" spc="-1" strike="noStrike">
                <a:solidFill>
                  <a:srgbClr val="00a3cc"/>
                </a:solidFill>
                <a:latin typeface="lato"/>
                <a:ea typeface="DejaVu Sans"/>
              </a:rPr>
              <a:t>Source: https://hrvatski-vojnik.hr/wp-content/uploads/2019/12/594-crtice-1.jpg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838080" y="365040"/>
            <a:ext cx="10514880" cy="1324800"/>
          </a:xfrm>
          <a:prstGeom prst="rect">
            <a:avLst/>
          </a:prstGeom>
          <a:noFill/>
          <a:ln>
            <a:noFill/>
          </a:ln>
        </p:spPr>
        <p:style>
          <a:lnRef idx="0"/>
          <a:fillRef idx="0"/>
          <a:effectRef idx="0"/>
          <a:fontRef idx="minor"/>
        </p:style>
      </p:sp>
      <p:sp>
        <p:nvSpPr>
          <p:cNvPr id="128" name="CustomShape 2"/>
          <p:cNvSpPr/>
          <p:nvPr/>
        </p:nvSpPr>
        <p:spPr>
          <a:xfrm>
            <a:off x="108360" y="132120"/>
            <a:ext cx="5180760" cy="311652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second longest river in Europe (the longest river in the European Union), the Danube River has a 2,857-kilometer-long watercourse. It passes through or forms the border of ten European countries, namely Germany, Austria, Slovakia, Hungary, Croatia, Serbia, Romania, Bulgaria, Moldova and Ukraine. </a:t>
            </a:r>
            <a:endParaRPr b="0" lang="hr-HR" sz="2400" spc="-1" strike="noStrike">
              <a:latin typeface="Arial"/>
            </a:endParaRPr>
          </a:p>
        </p:txBody>
      </p:sp>
      <p:pic>
        <p:nvPicPr>
          <p:cNvPr id="129" name="Content Placeholder 4" descr=""/>
          <p:cNvPicPr/>
          <p:nvPr/>
        </p:nvPicPr>
        <p:blipFill>
          <a:blip r:embed="rId1"/>
          <a:stretch/>
        </p:blipFill>
        <p:spPr>
          <a:xfrm>
            <a:off x="5789520" y="1163880"/>
            <a:ext cx="5795640" cy="3953880"/>
          </a:xfrm>
          <a:prstGeom prst="rect">
            <a:avLst/>
          </a:prstGeom>
          <a:ln>
            <a:noFill/>
          </a:ln>
        </p:spPr>
      </p:pic>
      <p:sp>
        <p:nvSpPr>
          <p:cNvPr id="130" name="CustomShape 3"/>
          <p:cNvSpPr/>
          <p:nvPr/>
        </p:nvSpPr>
        <p:spPr>
          <a:xfrm>
            <a:off x="5789520" y="5449320"/>
            <a:ext cx="6095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Map showing the flow of the Danube River</a:t>
            </a:r>
            <a:r>
              <a:rPr b="0" lang="hr-HR" sz="1400" spc="-1" strike="noStrike">
                <a:solidFill>
                  <a:srgbClr val="00a3cc"/>
                </a:solidFill>
                <a:latin typeface="lato"/>
                <a:ea typeface="DejaVu Sans"/>
              </a:rPr>
              <a:t>. Source: https://commons.wikimedia.org/wiki/File:Danubemap.png</a:t>
            </a:r>
            <a:endParaRPr b="0" lang="hr-HR" sz="1400" spc="-1" strike="noStrike">
              <a:latin typeface="Arial"/>
            </a:endParaRPr>
          </a:p>
        </p:txBody>
      </p:sp>
      <p:sp>
        <p:nvSpPr>
          <p:cNvPr id="131" name="CustomShape 4"/>
          <p:cNvSpPr/>
          <p:nvPr/>
        </p:nvSpPr>
        <p:spPr>
          <a:xfrm>
            <a:off x="367920" y="3141000"/>
            <a:ext cx="5420880" cy="3381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400" spc="-1" strike="noStrike">
                <a:solidFill>
                  <a:srgbClr val="000000"/>
                </a:solidFill>
                <a:latin typeface="Calibri"/>
                <a:ea typeface="DejaVu Sans"/>
              </a:rPr>
              <a:t>The Danube springs in the mountainous area of ​​the Black Forest in southwestern Germany where it makes its way to the confluence with the Black Sea. The Danube Delta is mostly located in Romania and is on the UNESCO World Heritage List due to its exceptional biodiversity. Romania also has the largest part of the total length of the Danube. </a:t>
            </a:r>
            <a:endParaRPr b="0" lang="hr-HR"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619920" y="211680"/>
            <a:ext cx="10514880" cy="1324800"/>
          </a:xfrm>
          <a:prstGeom prst="rect">
            <a:avLst/>
          </a:prstGeom>
          <a:noFill/>
          <a:ln>
            <a:noFill/>
          </a:ln>
        </p:spPr>
        <p:style>
          <a:lnRef idx="0"/>
          <a:fillRef idx="0"/>
          <a:effectRef idx="0"/>
          <a:fontRef idx="minor"/>
        </p:style>
      </p:sp>
      <p:sp>
        <p:nvSpPr>
          <p:cNvPr id="133" name="CustomShape 2"/>
          <p:cNvSpPr/>
          <p:nvPr/>
        </p:nvSpPr>
        <p:spPr>
          <a:xfrm>
            <a:off x="0" y="158400"/>
            <a:ext cx="4446720" cy="6014160"/>
          </a:xfrm>
          <a:prstGeom prst="rect">
            <a:avLst/>
          </a:prstGeom>
          <a:noFill/>
          <a:ln>
            <a:noFill/>
          </a:ln>
        </p:spPr>
        <p:style>
          <a:lnRef idx="0"/>
          <a:fillRef idx="0"/>
          <a:effectRef idx="0"/>
          <a:fontRef idx="minor"/>
        </p:style>
        <p:txBody>
          <a:bodyPr lIns="90000" rIns="90000" tIns="45000" bIns="45000">
            <a:no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In Croatia, out of almost 3,000 kilometers long watercourse, there are only 138 kilometers (of which 130 form the natural state border). The Danube flows into Croatia from Hungary. The most important port city on the Croatian bank of the Danube is Vukovar.</a:t>
            </a:r>
            <a:endParaRPr b="0" lang="hr-HR" sz="24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Danube basin is the largest in Croatia. Among the numerous tributaries of the Danube are the longest Croatian rivers, the Sava and the Drava. June 29 marks the International Danube Day. Croatia is one of the signatories of the 1994 Danube River Protection Convention.</a:t>
            </a:r>
            <a:endParaRPr b="0" lang="hr-HR" sz="2400" spc="-1" strike="noStrike">
              <a:latin typeface="Arial"/>
            </a:endParaRPr>
          </a:p>
        </p:txBody>
      </p:sp>
      <p:pic>
        <p:nvPicPr>
          <p:cNvPr id="134" name="Content Placeholder 4" descr=""/>
          <p:cNvPicPr/>
          <p:nvPr/>
        </p:nvPicPr>
        <p:blipFill>
          <a:blip r:embed="rId1"/>
          <a:stretch/>
        </p:blipFill>
        <p:spPr>
          <a:xfrm>
            <a:off x="6067440" y="9360"/>
            <a:ext cx="5180760" cy="3155760"/>
          </a:xfrm>
          <a:prstGeom prst="rect">
            <a:avLst/>
          </a:prstGeom>
          <a:ln>
            <a:noFill/>
          </a:ln>
        </p:spPr>
      </p:pic>
      <p:sp>
        <p:nvSpPr>
          <p:cNvPr id="135" name="CustomShape 3"/>
          <p:cNvSpPr/>
          <p:nvPr/>
        </p:nvSpPr>
        <p:spPr>
          <a:xfrm>
            <a:off x="6026760" y="3102840"/>
            <a:ext cx="6095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Vukovar. </a:t>
            </a:r>
            <a:r>
              <a:rPr b="0" lang="hr-HR" sz="1400" spc="-1" strike="noStrike">
                <a:solidFill>
                  <a:srgbClr val="00a3cc"/>
                </a:solidFill>
                <a:latin typeface="lato"/>
                <a:ea typeface="DejaVu Sans"/>
              </a:rPr>
              <a:t>Source: https://www.visitvukovar-srijem.com/files/g/1-405/vukovar-iz-zraka-naslovna.jpg</a:t>
            </a:r>
            <a:endParaRPr b="0" lang="hr-HR" sz="1400" spc="-1" strike="noStrike">
              <a:latin typeface="Arial"/>
            </a:endParaRPr>
          </a:p>
        </p:txBody>
      </p:sp>
      <p:pic>
        <p:nvPicPr>
          <p:cNvPr id="136" name="Picture 6" descr=""/>
          <p:cNvPicPr/>
          <p:nvPr/>
        </p:nvPicPr>
        <p:blipFill>
          <a:blip r:embed="rId2"/>
          <a:stretch/>
        </p:blipFill>
        <p:spPr>
          <a:xfrm>
            <a:off x="6067440" y="3687840"/>
            <a:ext cx="5262120" cy="2570760"/>
          </a:xfrm>
          <a:prstGeom prst="rect">
            <a:avLst/>
          </a:prstGeom>
          <a:ln>
            <a:noFill/>
          </a:ln>
        </p:spPr>
      </p:pic>
      <p:sp>
        <p:nvSpPr>
          <p:cNvPr id="137" name="CustomShape 4"/>
          <p:cNvSpPr/>
          <p:nvPr/>
        </p:nvSpPr>
        <p:spPr>
          <a:xfrm>
            <a:off x="5877720" y="6259320"/>
            <a:ext cx="7002720" cy="79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International Danube Day in Vukovar. </a:t>
            </a:r>
            <a:r>
              <a:rPr b="0" lang="hr-HR" sz="1400" spc="-1" strike="noStrike">
                <a:solidFill>
                  <a:srgbClr val="00a3cc"/>
                </a:solidFill>
                <a:latin typeface="lato"/>
                <a:ea typeface="DejaVu Sans"/>
              </a:rPr>
              <a:t>Source: https://cronika.hr/wp-content/uploads/2021/06/Screenshot-2021-06-27-at-16.34.13-1.png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838080" y="365040"/>
            <a:ext cx="10514880" cy="1324800"/>
          </a:xfrm>
          <a:prstGeom prst="rect">
            <a:avLst/>
          </a:prstGeom>
          <a:noFill/>
          <a:ln>
            <a:noFill/>
          </a:ln>
        </p:spPr>
        <p:style>
          <a:lnRef idx="0"/>
          <a:fillRef idx="0"/>
          <a:effectRef idx="0"/>
          <a:fontRef idx="minor"/>
        </p:style>
      </p:sp>
      <p:sp>
        <p:nvSpPr>
          <p:cNvPr id="139" name="CustomShape 2"/>
          <p:cNvSpPr/>
          <p:nvPr/>
        </p:nvSpPr>
        <p:spPr>
          <a:xfrm>
            <a:off x="135000" y="22320"/>
            <a:ext cx="6130080" cy="6857280"/>
          </a:xfrm>
          <a:prstGeom prst="rect">
            <a:avLst/>
          </a:prstGeom>
          <a:noFill/>
          <a:ln>
            <a:noFill/>
          </a:ln>
        </p:spPr>
        <p:style>
          <a:lnRef idx="0"/>
          <a:fillRef idx="0"/>
          <a:effectRef idx="0"/>
          <a:fontRef idx="minor"/>
        </p:style>
        <p:txBody>
          <a:bodyPr lIns="90000" rIns="90000" tIns="45000" bIns="45000">
            <a:normAutofit fontScale="94000"/>
          </a:bodyPr>
          <a:p>
            <a:pPr>
              <a:lnSpc>
                <a:spcPct val="90000"/>
              </a:lnSpc>
              <a:spcBef>
                <a:spcPts val="1001"/>
              </a:spcBef>
            </a:pPr>
            <a:r>
              <a:rPr b="1" lang="hr-HR" sz="3000" spc="-1" strike="noStrike">
                <a:solidFill>
                  <a:srgbClr val="000000"/>
                </a:solidFill>
                <a:latin typeface="Calibri"/>
              </a:rPr>
              <a:t>Drava</a:t>
            </a:r>
            <a:endParaRPr b="0" lang="hr-HR" sz="3000" spc="-1" strike="noStrike">
              <a:latin typeface="Arial"/>
            </a:endParaRPr>
          </a:p>
          <a:p>
            <a:pPr marL="228600" indent="-227880">
              <a:lnSpc>
                <a:spcPct val="90000"/>
              </a:lnSpc>
              <a:spcBef>
                <a:spcPts val="1001"/>
              </a:spcBef>
              <a:buClr>
                <a:srgbClr val="000000"/>
              </a:buClr>
              <a:buFont typeface="Arial"/>
              <a:buChar char="•"/>
            </a:pPr>
            <a:r>
              <a:rPr b="0" lang="hr-HR" sz="2600" spc="-1" strike="noStrike">
                <a:solidFill>
                  <a:srgbClr val="000000"/>
                </a:solidFill>
                <a:latin typeface="Calibri"/>
              </a:rPr>
              <a:t>The Drava is a river of the Black Sea basin adorned with exceptional biodiversity. The Drava is one of the largest tributaries of the Danube. The Drava River passes through five countries and connects the Pannonian and Alpine areas of Central Europe. After Italy (where it springs, in the Toblach area) and Austria (where a large part of the watercourse is located), the Drava enters Croatia in the north of the country, passing through Međimurje where it soon becomes the natural state border of Croatia and Hungary. Its 749-kilometer-long watercourse ends in the Danube in eastern Croatia, on the border between Croatia and Serbia. The Drava is the second river with the longest watercourse in Croatia. In Croatia, it flows with a total length of 323 kilometers. Almost one sixth of the total area of ​​its basin is located in Croatia - about seven thousand square kilometars.</a:t>
            </a:r>
            <a:endParaRPr b="0" lang="hr-HR" sz="2600" spc="-1" strike="noStrike">
              <a:latin typeface="Arial"/>
            </a:endParaRPr>
          </a:p>
        </p:txBody>
      </p:sp>
      <p:pic>
        <p:nvPicPr>
          <p:cNvPr id="140" name="Content Placeholder 4" descr=""/>
          <p:cNvPicPr/>
          <p:nvPr/>
        </p:nvPicPr>
        <p:blipFill>
          <a:blip r:embed="rId1"/>
          <a:stretch/>
        </p:blipFill>
        <p:spPr>
          <a:xfrm>
            <a:off x="6321240" y="549000"/>
            <a:ext cx="5735160" cy="4457880"/>
          </a:xfrm>
          <a:prstGeom prst="rect">
            <a:avLst/>
          </a:prstGeom>
          <a:ln>
            <a:noFill/>
          </a:ln>
        </p:spPr>
      </p:pic>
      <p:sp>
        <p:nvSpPr>
          <p:cNvPr id="141" name="CustomShape 3"/>
          <p:cNvSpPr/>
          <p:nvPr/>
        </p:nvSpPr>
        <p:spPr>
          <a:xfrm>
            <a:off x="6321240" y="5007240"/>
            <a:ext cx="6095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Drava river near Osijek. </a:t>
            </a:r>
            <a:r>
              <a:rPr b="0" lang="hr-HR" sz="1400" spc="-1" strike="noStrike">
                <a:solidFill>
                  <a:srgbClr val="00a3cc"/>
                </a:solidFill>
                <a:latin typeface="lato"/>
                <a:ea typeface="DejaVu Sans"/>
              </a:rPr>
              <a:t>Source: https://commons.wikimedia.org/wiki/File:Moja_Drava.jpg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838080" y="365040"/>
            <a:ext cx="10514880" cy="1324800"/>
          </a:xfrm>
          <a:prstGeom prst="rect">
            <a:avLst/>
          </a:prstGeom>
          <a:noFill/>
          <a:ln>
            <a:noFill/>
          </a:ln>
        </p:spPr>
        <p:style>
          <a:lnRef idx="0"/>
          <a:fillRef idx="0"/>
          <a:effectRef idx="0"/>
          <a:fontRef idx="minor"/>
        </p:style>
      </p:sp>
      <p:sp>
        <p:nvSpPr>
          <p:cNvPr id="143" name="CustomShape 2"/>
          <p:cNvSpPr/>
          <p:nvPr/>
        </p:nvSpPr>
        <p:spPr>
          <a:xfrm>
            <a:off x="0" y="87120"/>
            <a:ext cx="5469120" cy="656964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countries through which the Drava passes use the river for economic purposes as well - There are as many as 23 hydroelectric power plants on the Drava. Due to the melting of glaciers, the Drava has the highest flow in summer.</a:t>
            </a:r>
            <a:endParaRPr b="0" lang="hr-HR" sz="24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Numerous and diverse natural habitats of the Drava River are home to diverse flora and fauna. As many as 70 species of fish have been recorded in the Drava (more than in any other Croatian river), five of which are endemic to the Danube basin area. Numerous insects, amphibians and birds live along the Drava. Also, in the area of ​​the river in recent years (after they became regionally extinct in the 19th century), the families of the beaver - the largest rodent of our hemisphere - have settled.</a:t>
            </a:r>
            <a:endParaRPr b="0" lang="hr-HR" sz="2400" spc="-1" strike="noStrike">
              <a:latin typeface="Arial"/>
            </a:endParaRPr>
          </a:p>
        </p:txBody>
      </p:sp>
      <p:pic>
        <p:nvPicPr>
          <p:cNvPr id="144" name="Content Placeholder 4" descr=""/>
          <p:cNvPicPr/>
          <p:nvPr/>
        </p:nvPicPr>
        <p:blipFill>
          <a:blip r:embed="rId1"/>
          <a:stretch/>
        </p:blipFill>
        <p:spPr>
          <a:xfrm>
            <a:off x="6308280" y="0"/>
            <a:ext cx="5350680" cy="3142800"/>
          </a:xfrm>
          <a:prstGeom prst="rect">
            <a:avLst/>
          </a:prstGeom>
          <a:ln>
            <a:noFill/>
          </a:ln>
        </p:spPr>
      </p:pic>
      <p:sp>
        <p:nvSpPr>
          <p:cNvPr id="145" name="CustomShape 3"/>
          <p:cNvSpPr/>
          <p:nvPr/>
        </p:nvSpPr>
        <p:spPr>
          <a:xfrm>
            <a:off x="6185880" y="3093840"/>
            <a:ext cx="6095160" cy="7293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Hydroelectric power plant Varazdin. </a:t>
            </a:r>
            <a:r>
              <a:rPr b="0" lang="hr-HR" sz="1200" spc="-1" strike="noStrike">
                <a:solidFill>
                  <a:srgbClr val="00a3cc"/>
                </a:solidFill>
                <a:latin typeface="lato"/>
                <a:ea typeface="DejaVu Sans"/>
              </a:rPr>
              <a:t>Source: https://www.hep.hr/proizvodnja/userdocsimages//slike/HE%20Varazdin/HE_Varazdin_1.jpg?width=844&amp;height=512&amp;mode=crop</a:t>
            </a:r>
            <a:endParaRPr b="0" lang="hr-HR" sz="1200" spc="-1" strike="noStrike">
              <a:latin typeface="Arial"/>
            </a:endParaRPr>
          </a:p>
        </p:txBody>
      </p:sp>
      <p:pic>
        <p:nvPicPr>
          <p:cNvPr id="146" name="Picture 6" descr=""/>
          <p:cNvPicPr/>
          <p:nvPr/>
        </p:nvPicPr>
        <p:blipFill>
          <a:blip r:embed="rId2"/>
          <a:stretch/>
        </p:blipFill>
        <p:spPr>
          <a:xfrm>
            <a:off x="6309720" y="3803400"/>
            <a:ext cx="4443840" cy="2202120"/>
          </a:xfrm>
          <a:prstGeom prst="rect">
            <a:avLst/>
          </a:prstGeom>
          <a:ln>
            <a:noFill/>
          </a:ln>
        </p:spPr>
      </p:pic>
      <p:sp>
        <p:nvSpPr>
          <p:cNvPr id="147" name="CustomShape 4"/>
          <p:cNvSpPr/>
          <p:nvPr/>
        </p:nvSpPr>
        <p:spPr>
          <a:xfrm>
            <a:off x="6185880" y="5918760"/>
            <a:ext cx="5731560" cy="911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Beaver in the Drava. </a:t>
            </a:r>
            <a:r>
              <a:rPr b="0" lang="hr-HR" sz="1200" spc="-1" strike="noStrike">
                <a:solidFill>
                  <a:srgbClr val="00a3cc"/>
                </a:solidFill>
                <a:latin typeface="lato"/>
                <a:ea typeface="DejaVu Sans"/>
              </a:rPr>
              <a:t>Source:https://d35nxk5xx1d0px.cloudfront.net/repository/images/_variations/4/8/a/7/48a78d5409a4cd90e5464f87b1244f14_view_article_new.jpg?v=20</a:t>
            </a:r>
            <a:endParaRPr b="0" lang="hr-HR" sz="1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838080" y="365040"/>
            <a:ext cx="10514880" cy="1324800"/>
          </a:xfrm>
          <a:prstGeom prst="rect">
            <a:avLst/>
          </a:prstGeom>
          <a:noFill/>
          <a:ln>
            <a:noFill/>
          </a:ln>
        </p:spPr>
        <p:style>
          <a:lnRef idx="0"/>
          <a:fillRef idx="0"/>
          <a:effectRef idx="0"/>
          <a:fontRef idx="minor"/>
        </p:style>
      </p:sp>
      <p:sp>
        <p:nvSpPr>
          <p:cNvPr id="149" name="CustomShape 2"/>
          <p:cNvSpPr/>
          <p:nvPr/>
        </p:nvSpPr>
        <p:spPr>
          <a:xfrm>
            <a:off x="22680" y="0"/>
            <a:ext cx="4903920" cy="379188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Krka</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Krka is a small river in Croatia 72.5 km long. It springs on the Dinara and flows into the Adriatic Sea. The Krka River from Knin to Skradin has been declared a National Park. This national park is known for its beautiful waterfalls and the first hydroelectric power plant in Europe (Jaruga), and the second in the world. It was built just days after the one in Niagara.</a:t>
            </a:r>
            <a:endParaRPr b="0" lang="hr-HR" sz="2400" spc="-1" strike="noStrike">
              <a:latin typeface="Arial"/>
            </a:endParaRPr>
          </a:p>
          <a:p>
            <a:pPr>
              <a:lnSpc>
                <a:spcPct val="90000"/>
              </a:lnSpc>
              <a:spcBef>
                <a:spcPts val="1001"/>
              </a:spcBef>
            </a:pPr>
            <a:endParaRPr b="0" lang="hr-HR" sz="2400" spc="-1" strike="noStrike">
              <a:latin typeface="Arial"/>
            </a:endParaRPr>
          </a:p>
        </p:txBody>
      </p:sp>
      <p:pic>
        <p:nvPicPr>
          <p:cNvPr id="150" name="Content Placeholder 4" descr=""/>
          <p:cNvPicPr/>
          <p:nvPr/>
        </p:nvPicPr>
        <p:blipFill>
          <a:blip r:embed="rId1"/>
          <a:stretch/>
        </p:blipFill>
        <p:spPr>
          <a:xfrm>
            <a:off x="5538240" y="200160"/>
            <a:ext cx="5738400" cy="3445200"/>
          </a:xfrm>
          <a:prstGeom prst="rect">
            <a:avLst/>
          </a:prstGeom>
          <a:ln>
            <a:noFill/>
          </a:ln>
        </p:spPr>
      </p:pic>
      <p:sp>
        <p:nvSpPr>
          <p:cNvPr id="151" name="CustomShape 3"/>
          <p:cNvSpPr/>
          <p:nvPr/>
        </p:nvSpPr>
        <p:spPr>
          <a:xfrm>
            <a:off x="5458680" y="3646080"/>
            <a:ext cx="6095160" cy="790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Krka National Park. </a:t>
            </a:r>
            <a:r>
              <a:rPr b="0" lang="hr-HR" sz="1400" spc="-1" strike="noStrike">
                <a:solidFill>
                  <a:srgbClr val="00a3cc"/>
                </a:solidFill>
                <a:latin typeface="lato"/>
                <a:ea typeface="DejaVu Sans"/>
              </a:rPr>
              <a:t>Source: https://upload.wikimedia.org/wikipedia/commons/1/19/Nacionalni_Park_Krka_%28Krka_National_Park%29_-_panoramio.jpg</a:t>
            </a:r>
            <a:endParaRPr b="0" lang="hr-HR" sz="1400" spc="-1" strike="noStrike">
              <a:latin typeface="Arial"/>
            </a:endParaRPr>
          </a:p>
        </p:txBody>
      </p:sp>
      <p:pic>
        <p:nvPicPr>
          <p:cNvPr id="152" name="Picture 6" descr=""/>
          <p:cNvPicPr/>
          <p:nvPr/>
        </p:nvPicPr>
        <p:blipFill>
          <a:blip r:embed="rId2"/>
          <a:stretch/>
        </p:blipFill>
        <p:spPr>
          <a:xfrm>
            <a:off x="124560" y="3792600"/>
            <a:ext cx="5333400" cy="2900880"/>
          </a:xfrm>
          <a:prstGeom prst="rect">
            <a:avLst/>
          </a:prstGeom>
          <a:ln>
            <a:noFill/>
          </a:ln>
        </p:spPr>
      </p:pic>
      <p:sp>
        <p:nvSpPr>
          <p:cNvPr id="153" name="CustomShape 4"/>
          <p:cNvSpPr/>
          <p:nvPr/>
        </p:nvSpPr>
        <p:spPr>
          <a:xfrm>
            <a:off x="5458680" y="5601600"/>
            <a:ext cx="6095160" cy="127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Accommodation of the Jaruga Hydroelectric Power Plant below waterfall Skradinski Buk (Krka). </a:t>
            </a:r>
            <a:r>
              <a:rPr b="0" lang="hr-HR" sz="1400" spc="-1" strike="noStrike">
                <a:solidFill>
                  <a:srgbClr val="00a3cc"/>
                </a:solidFill>
                <a:latin typeface="lato"/>
                <a:ea typeface="DejaVu Sans"/>
              </a:rPr>
              <a:t>Source: https://www.hep.hr/proizvodnja/userdocsimages//slike/HE%20Jaruga/HE_Jaruga_1.jpg?width=844&amp;height=512&amp;mode=crop</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838080" y="365040"/>
            <a:ext cx="10514880" cy="1324800"/>
          </a:xfrm>
          <a:prstGeom prst="rect">
            <a:avLst/>
          </a:prstGeom>
          <a:noFill/>
          <a:ln>
            <a:noFill/>
          </a:ln>
        </p:spPr>
        <p:style>
          <a:lnRef idx="0"/>
          <a:fillRef idx="0"/>
          <a:effectRef idx="0"/>
          <a:fontRef idx="minor"/>
        </p:style>
      </p:sp>
      <p:sp>
        <p:nvSpPr>
          <p:cNvPr id="155" name="CustomShape 2"/>
          <p:cNvSpPr/>
          <p:nvPr/>
        </p:nvSpPr>
        <p:spPr>
          <a:xfrm>
            <a:off x="339480" y="651600"/>
            <a:ext cx="5180760" cy="435060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Neretva</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Neretva is a 225 km long river that springs in Zelenogora in BiH and flows into the Adriatic Sea in Croatia. Neretva is known for the Neretva delta in which many mandarins are produced. At the mouth of the Neretva, the Neretva Cup and the Neretva kite open, windsurfing and kitesurfing regattas are held.</a:t>
            </a:r>
            <a:endParaRPr b="0" lang="hr-HR" sz="2400" spc="-1" strike="noStrike">
              <a:latin typeface="Arial"/>
            </a:endParaRPr>
          </a:p>
        </p:txBody>
      </p:sp>
      <p:pic>
        <p:nvPicPr>
          <p:cNvPr id="156" name="Content Placeholder 4" descr=""/>
          <p:cNvPicPr/>
          <p:nvPr/>
        </p:nvPicPr>
        <p:blipFill>
          <a:blip r:embed="rId1"/>
          <a:stretch/>
        </p:blipFill>
        <p:spPr>
          <a:xfrm>
            <a:off x="6390360" y="167760"/>
            <a:ext cx="4727160" cy="4834080"/>
          </a:xfrm>
          <a:prstGeom prst="rect">
            <a:avLst/>
          </a:prstGeom>
          <a:ln>
            <a:noFill/>
          </a:ln>
        </p:spPr>
      </p:pic>
      <p:sp>
        <p:nvSpPr>
          <p:cNvPr id="157" name="CustomShape 3"/>
          <p:cNvSpPr/>
          <p:nvPr/>
        </p:nvSpPr>
        <p:spPr>
          <a:xfrm>
            <a:off x="6289920" y="5122800"/>
            <a:ext cx="5783400" cy="133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Aerial view of the delta of the river Neretva, the largest river flowing into the Adriatic from Croatia</a:t>
            </a:r>
            <a:r>
              <a:rPr b="0" lang="hr-HR" sz="1400" spc="-1" strike="noStrike">
                <a:solidFill>
                  <a:srgbClr val="00a3cc"/>
                </a:solidFill>
                <a:latin typeface="lato"/>
                <a:ea typeface="DejaVu Sans"/>
              </a:rPr>
              <a:t>. Source: https://upload.wikimedia.org/wikipedia/commons/1/1f/Dalmatia_Neretva_river_delta_IMG_9877.JPG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838080" y="365040"/>
            <a:ext cx="10514880" cy="1324800"/>
          </a:xfrm>
          <a:prstGeom prst="rect">
            <a:avLst/>
          </a:prstGeom>
          <a:noFill/>
          <a:ln>
            <a:noFill/>
          </a:ln>
        </p:spPr>
        <p:style>
          <a:lnRef idx="0"/>
          <a:fillRef idx="0"/>
          <a:effectRef idx="0"/>
          <a:fontRef idx="minor"/>
        </p:style>
      </p:sp>
      <p:sp>
        <p:nvSpPr>
          <p:cNvPr id="159" name="CustomShape 2"/>
          <p:cNvSpPr/>
          <p:nvPr/>
        </p:nvSpPr>
        <p:spPr>
          <a:xfrm>
            <a:off x="0" y="0"/>
            <a:ext cx="5353920" cy="353232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Cetina</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Cetina River in Croatia is 105 km long, springs on the Dinara and flows into the Adriatic Sea in Omis. It is known for its beautiful canyon, fields and fortresses along the river. There are as many as five hydroelectric power plants on the river Cetina; Peruča, Orlovac, Đale Zakučac, Kraljevac.</a:t>
            </a:r>
            <a:endParaRPr b="0" lang="hr-HR" sz="2400" spc="-1" strike="noStrike">
              <a:latin typeface="Arial"/>
            </a:endParaRPr>
          </a:p>
        </p:txBody>
      </p:sp>
      <p:pic>
        <p:nvPicPr>
          <p:cNvPr id="160" name="Content Placeholder 4" descr=""/>
          <p:cNvPicPr/>
          <p:nvPr/>
        </p:nvPicPr>
        <p:blipFill>
          <a:blip r:embed="rId1"/>
          <a:stretch/>
        </p:blipFill>
        <p:spPr>
          <a:xfrm>
            <a:off x="5354640" y="-15120"/>
            <a:ext cx="6660000" cy="5459040"/>
          </a:xfrm>
          <a:prstGeom prst="rect">
            <a:avLst/>
          </a:prstGeom>
          <a:ln>
            <a:noFill/>
          </a:ln>
        </p:spPr>
      </p:pic>
      <p:pic>
        <p:nvPicPr>
          <p:cNvPr id="161" name="Picture 5" descr=""/>
          <p:cNvPicPr/>
          <p:nvPr/>
        </p:nvPicPr>
        <p:blipFill>
          <a:blip r:embed="rId2"/>
          <a:stretch/>
        </p:blipFill>
        <p:spPr>
          <a:xfrm>
            <a:off x="279360" y="3351240"/>
            <a:ext cx="3086640" cy="3374280"/>
          </a:xfrm>
          <a:prstGeom prst="rect">
            <a:avLst/>
          </a:prstGeom>
          <a:ln>
            <a:noFill/>
          </a:ln>
        </p:spPr>
      </p:pic>
      <p:sp>
        <p:nvSpPr>
          <p:cNvPr id="162" name="CustomShape 3"/>
          <p:cNvSpPr/>
          <p:nvPr/>
        </p:nvSpPr>
        <p:spPr>
          <a:xfrm>
            <a:off x="3366720" y="3186720"/>
            <a:ext cx="1433160" cy="3501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Biggest, and deepest wellspring of river Cetina in Croatia. </a:t>
            </a:r>
            <a:r>
              <a:rPr b="0" lang="hr-HR" sz="1400" spc="-1" strike="noStrike">
                <a:solidFill>
                  <a:srgbClr val="00a3cc"/>
                </a:solidFill>
                <a:latin typeface="lato"/>
                <a:ea typeface="DejaVu Sans"/>
              </a:rPr>
              <a:t>Source: https://upload.wikimedia.org/wikipedia/commons/f/f5/The_Eye_of_Cetina.jpg</a:t>
            </a:r>
            <a:endParaRPr b="0" lang="hr-HR" sz="1400" spc="-1" strike="noStrike">
              <a:latin typeface="Arial"/>
            </a:endParaRPr>
          </a:p>
        </p:txBody>
      </p:sp>
      <p:sp>
        <p:nvSpPr>
          <p:cNvPr id="163" name="CustomShape 4"/>
          <p:cNvSpPr/>
          <p:nvPr/>
        </p:nvSpPr>
        <p:spPr>
          <a:xfrm>
            <a:off x="5427360" y="5604840"/>
            <a:ext cx="6396480" cy="79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hr-HR" sz="1800" spc="-1" strike="noStrike">
                <a:solidFill>
                  <a:srgbClr val="000000"/>
                </a:solidFill>
                <a:latin typeface="calluna"/>
                <a:ea typeface="DejaVu Sans"/>
              </a:rPr>
              <a:t>The mouth of the Cetina River in Omiš</a:t>
            </a:r>
            <a:r>
              <a:rPr b="0" lang="hr-HR" sz="1800" spc="-1" strike="noStrike">
                <a:solidFill>
                  <a:srgbClr val="000000"/>
                </a:solidFill>
                <a:latin typeface="calluna"/>
                <a:ea typeface="DejaVu Sans"/>
              </a:rPr>
              <a:t>. </a:t>
            </a:r>
            <a:r>
              <a:rPr b="0" lang="hr-HR" sz="1400" spc="-1" strike="noStrike">
                <a:solidFill>
                  <a:srgbClr val="000000"/>
                </a:solidFill>
                <a:latin typeface="calluna"/>
                <a:ea typeface="DejaVu Sans"/>
              </a:rPr>
              <a:t>Source: https://splitadventure.com/wp-content/uploads/omis-town-cetina-river-02.jpg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557640" y="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hr-HR" sz="4400" spc="-1" strike="noStrike">
                <a:solidFill>
                  <a:srgbClr val="000000"/>
                </a:solidFill>
                <a:latin typeface="Calibri Light"/>
              </a:rPr>
              <a:t>Lakes and Groundwater</a:t>
            </a:r>
            <a:br/>
            <a:endParaRPr b="0" lang="hr-HR" sz="4400" spc="-1" strike="noStrike">
              <a:latin typeface="Arial"/>
            </a:endParaRPr>
          </a:p>
        </p:txBody>
      </p:sp>
      <p:sp>
        <p:nvSpPr>
          <p:cNvPr id="80" name="CustomShape 2"/>
          <p:cNvSpPr/>
          <p:nvPr/>
        </p:nvSpPr>
        <p:spPr>
          <a:xfrm>
            <a:off x="380880" y="1472400"/>
            <a:ext cx="5180760" cy="435060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Plitvice Lakes</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Plitvice Lakes National Park was declared a national park on April 8, 1949. It is the largest, oldest and most visited Croatian national park. There are 16 lakes of different sizes in the park, filled with crystal blue-green water. The lakes get their water from numerous rivers and streams, and are interconnected by cascades and waterfalls.</a:t>
            </a:r>
            <a:endParaRPr b="0" lang="hr-HR" sz="2400" spc="-1" strike="noStrike">
              <a:latin typeface="Arial"/>
            </a:endParaRPr>
          </a:p>
          <a:p>
            <a:pPr>
              <a:lnSpc>
                <a:spcPct val="90000"/>
              </a:lnSpc>
              <a:spcBef>
                <a:spcPts val="1001"/>
              </a:spcBef>
            </a:pPr>
            <a:endParaRPr b="0" lang="hr-HR" sz="2400" spc="-1" strike="noStrike">
              <a:latin typeface="Arial"/>
            </a:endParaRPr>
          </a:p>
        </p:txBody>
      </p:sp>
      <p:pic>
        <p:nvPicPr>
          <p:cNvPr id="81" name="Content Placeholder 4" descr=""/>
          <p:cNvPicPr/>
          <p:nvPr/>
        </p:nvPicPr>
        <p:blipFill>
          <a:blip r:embed="rId1"/>
          <a:stretch/>
        </p:blipFill>
        <p:spPr>
          <a:xfrm>
            <a:off x="6019920" y="1027800"/>
            <a:ext cx="5710680" cy="3843000"/>
          </a:xfrm>
          <a:prstGeom prst="rect">
            <a:avLst/>
          </a:prstGeom>
          <a:ln>
            <a:noFill/>
          </a:ln>
        </p:spPr>
      </p:pic>
      <p:sp>
        <p:nvSpPr>
          <p:cNvPr id="82" name="CustomShape 3"/>
          <p:cNvSpPr/>
          <p:nvPr/>
        </p:nvSpPr>
        <p:spPr>
          <a:xfrm>
            <a:off x="6172200" y="4871880"/>
            <a:ext cx="5277960" cy="790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Calibri"/>
                <a:ea typeface="DejaVu Sans"/>
              </a:rPr>
              <a:t>Plitvice Lakes</a:t>
            </a:r>
            <a:endParaRPr b="0" lang="hr-HR" sz="1800" spc="-1" strike="noStrike">
              <a:latin typeface="Arial"/>
            </a:endParaRPr>
          </a:p>
          <a:p>
            <a:pPr>
              <a:lnSpc>
                <a:spcPct val="100000"/>
              </a:lnSpc>
            </a:pPr>
            <a:r>
              <a:rPr b="0" lang="hr-HR" sz="1400" spc="-1" strike="noStrike">
                <a:solidFill>
                  <a:srgbClr val="000000"/>
                </a:solidFill>
                <a:latin typeface="Calibri"/>
                <a:ea typeface="DejaVu Sans"/>
              </a:rPr>
              <a:t>Source:https://upload.wikimedia.org/wikipedia/commons/9/9d/Plitvice_Lakes_National_Park_%282%29.jpg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hr-HR" sz="4400" spc="-1" strike="noStrike">
                <a:solidFill>
                  <a:srgbClr val="000000"/>
                </a:solidFill>
                <a:latin typeface="Calibri Light"/>
              </a:rPr>
              <a:t>Island of Brač</a:t>
            </a:r>
            <a:br/>
            <a:endParaRPr b="0" lang="hr-HR" sz="4400" spc="-1" strike="noStrike">
              <a:latin typeface="Arial"/>
            </a:endParaRPr>
          </a:p>
        </p:txBody>
      </p:sp>
      <p:sp>
        <p:nvSpPr>
          <p:cNvPr id="165" name="CustomShape 2"/>
          <p:cNvSpPr/>
          <p:nvPr/>
        </p:nvSpPr>
        <p:spPr>
          <a:xfrm>
            <a:off x="557640" y="1337400"/>
            <a:ext cx="5180760" cy="435060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river Cetina brought us to the island of Brac, which is located in the beautiful Adriatic Sea. Namely, the river Cetina with the constructed water supply system, supplies drinking water to the islands of Brač, Hvar and Šolta.</a:t>
            </a:r>
            <a:endParaRPr b="0" lang="hr-HR" sz="2400" spc="-1" strike="noStrike">
              <a:latin typeface="Arial"/>
            </a:endParaRPr>
          </a:p>
        </p:txBody>
      </p:sp>
      <p:pic>
        <p:nvPicPr>
          <p:cNvPr id="166" name="Content Placeholder 4" descr=""/>
          <p:cNvPicPr/>
          <p:nvPr/>
        </p:nvPicPr>
        <p:blipFill>
          <a:blip r:embed="rId1"/>
          <a:stretch/>
        </p:blipFill>
        <p:spPr>
          <a:xfrm>
            <a:off x="6300360" y="320400"/>
            <a:ext cx="5333400" cy="4090320"/>
          </a:xfrm>
          <a:prstGeom prst="rect">
            <a:avLst/>
          </a:prstGeom>
          <a:ln>
            <a:noFill/>
          </a:ln>
        </p:spPr>
      </p:pic>
      <p:sp>
        <p:nvSpPr>
          <p:cNvPr id="167" name="CustomShape 3"/>
          <p:cNvSpPr/>
          <p:nvPr/>
        </p:nvSpPr>
        <p:spPr>
          <a:xfrm>
            <a:off x="6300360" y="4456080"/>
            <a:ext cx="5333400" cy="790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Calibri"/>
                <a:ea typeface="DejaVu Sans"/>
              </a:rPr>
              <a:t>Postira, Island of Brač. </a:t>
            </a:r>
            <a:r>
              <a:rPr b="0" lang="hr-HR" sz="1400" spc="-1" strike="noStrike">
                <a:solidFill>
                  <a:srgbClr val="000000"/>
                </a:solidFill>
                <a:latin typeface="Calibri"/>
                <a:ea typeface="DejaVu Sans"/>
              </a:rPr>
              <a:t>Source: https://image.novasol.com/pic/1024/cdb/201712071640/cdb_associated_21.jpg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838080" y="365040"/>
            <a:ext cx="10514880" cy="1324800"/>
          </a:xfrm>
          <a:prstGeom prst="rect">
            <a:avLst/>
          </a:prstGeom>
          <a:noFill/>
          <a:ln>
            <a:noFill/>
          </a:ln>
        </p:spPr>
        <p:style>
          <a:lnRef idx="0"/>
          <a:fillRef idx="0"/>
          <a:effectRef idx="0"/>
          <a:fontRef idx="minor"/>
        </p:style>
      </p:sp>
      <p:sp>
        <p:nvSpPr>
          <p:cNvPr id="169" name="CustomShape 2"/>
          <p:cNvSpPr/>
          <p:nvPr/>
        </p:nvSpPr>
        <p:spPr>
          <a:xfrm>
            <a:off x="194040" y="163080"/>
            <a:ext cx="11619720" cy="4350600"/>
          </a:xfrm>
          <a:prstGeom prst="rect">
            <a:avLst/>
          </a:prstGeom>
          <a:noFill/>
          <a:ln>
            <a:noFill/>
          </a:ln>
        </p:spPr>
        <p:style>
          <a:lnRef idx="0"/>
          <a:fillRef idx="0"/>
          <a:effectRef idx="0"/>
          <a:fontRef idx="minor"/>
        </p:style>
        <p:txBody>
          <a:bodyPr lIns="90000" rIns="90000" tIns="45000" bIns="45000">
            <a:noAutofit/>
          </a:bodyPr>
          <a:p>
            <a:pPr marL="228600" indent="-227880">
              <a:lnSpc>
                <a:spcPct val="90000"/>
              </a:lnSpc>
              <a:spcBef>
                <a:spcPts val="1001"/>
              </a:spcBef>
              <a:buClr>
                <a:srgbClr val="000000"/>
              </a:buClr>
              <a:buFont typeface="Arial"/>
              <a:buChar char="•"/>
            </a:pPr>
            <a:r>
              <a:rPr b="0" lang="hr-HR" sz="2800" spc="-1" strike="noStrike">
                <a:solidFill>
                  <a:srgbClr val="000000"/>
                </a:solidFill>
                <a:latin typeface="Calibri"/>
              </a:rPr>
              <a:t>In the past, the island was supplied with water through drips, wells and smaller local springs.</a:t>
            </a:r>
            <a:endParaRPr b="0" lang="hr-HR" sz="2800" spc="-1" strike="noStrike">
              <a:latin typeface="Arial"/>
            </a:endParaRPr>
          </a:p>
        </p:txBody>
      </p:sp>
      <p:pic>
        <p:nvPicPr>
          <p:cNvPr id="170" name="Content Placeholder 4" descr=""/>
          <p:cNvPicPr/>
          <p:nvPr/>
        </p:nvPicPr>
        <p:blipFill>
          <a:blip r:embed="rId1"/>
          <a:stretch/>
        </p:blipFill>
        <p:spPr>
          <a:xfrm>
            <a:off x="281880" y="2203200"/>
            <a:ext cx="5633640" cy="3189600"/>
          </a:xfrm>
          <a:prstGeom prst="rect">
            <a:avLst/>
          </a:prstGeom>
          <a:ln>
            <a:noFill/>
          </a:ln>
        </p:spPr>
      </p:pic>
      <p:sp>
        <p:nvSpPr>
          <p:cNvPr id="171" name="CustomShape 3"/>
          <p:cNvSpPr/>
          <p:nvPr/>
        </p:nvSpPr>
        <p:spPr>
          <a:xfrm>
            <a:off x="281880" y="5509440"/>
            <a:ext cx="518076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a3cc"/>
                </a:solidFill>
                <a:latin typeface="lato"/>
                <a:ea typeface="DejaVu Sans"/>
              </a:rPr>
              <a:t>Trolokve, built watering hole (source: School project - Waters of the island of Brač)</a:t>
            </a:r>
            <a:endParaRPr b="0" lang="hr-HR" sz="1400" spc="-1" strike="noStrike">
              <a:latin typeface="Arial"/>
            </a:endParaRPr>
          </a:p>
        </p:txBody>
      </p:sp>
      <p:pic>
        <p:nvPicPr>
          <p:cNvPr id="172" name="Picture 6" descr=""/>
          <p:cNvPicPr/>
          <p:nvPr/>
        </p:nvPicPr>
        <p:blipFill>
          <a:blip r:embed="rId2"/>
          <a:stretch/>
        </p:blipFill>
        <p:spPr>
          <a:xfrm>
            <a:off x="7355880" y="644760"/>
            <a:ext cx="4278600" cy="3116880"/>
          </a:xfrm>
          <a:prstGeom prst="rect">
            <a:avLst/>
          </a:prstGeom>
          <a:ln>
            <a:noFill/>
          </a:ln>
        </p:spPr>
      </p:pic>
      <p:sp>
        <p:nvSpPr>
          <p:cNvPr id="173" name="CustomShape 4"/>
          <p:cNvSpPr/>
          <p:nvPr/>
        </p:nvSpPr>
        <p:spPr>
          <a:xfrm>
            <a:off x="6120000" y="726120"/>
            <a:ext cx="1148040" cy="2038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600" spc="-1" strike="noStrike">
                <a:solidFill>
                  <a:srgbClr val="00a3cc"/>
                </a:solidFill>
                <a:latin typeface="lato"/>
                <a:ea typeface="DejaVu Sans"/>
              </a:rPr>
              <a:t>Stivinjoci</a:t>
            </a:r>
            <a:r>
              <a:rPr b="0" lang="hr-HR" sz="1400" spc="-1" strike="noStrike">
                <a:solidFill>
                  <a:srgbClr val="00a3cc"/>
                </a:solidFill>
                <a:latin typeface="lato"/>
                <a:ea typeface="DejaVu Sans"/>
              </a:rPr>
              <a:t>, rainwater reservoir (source: School project - Waters of the island of Brač)</a:t>
            </a:r>
            <a:endParaRPr b="0" lang="hr-HR" sz="1400" spc="-1" strike="noStrike">
              <a:latin typeface="Arial"/>
            </a:endParaRPr>
          </a:p>
        </p:txBody>
      </p:sp>
      <p:sp>
        <p:nvSpPr>
          <p:cNvPr id="174" name="CustomShape 5"/>
          <p:cNvSpPr/>
          <p:nvPr/>
        </p:nvSpPr>
        <p:spPr>
          <a:xfrm>
            <a:off x="7048800" y="4123080"/>
            <a:ext cx="851400" cy="249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Well </a:t>
            </a:r>
            <a:r>
              <a:rPr b="0" lang="hr-HR" sz="1400" spc="-1" strike="noStrike">
                <a:solidFill>
                  <a:srgbClr val="00a3cc"/>
                </a:solidFill>
                <a:latin typeface="lato"/>
                <a:ea typeface="DejaVu Sans"/>
              </a:rPr>
              <a:t>(source: School project - Waters of the island of Brač)</a:t>
            </a:r>
            <a:endParaRPr b="0" lang="hr-HR" sz="1400" spc="-1" strike="noStrike">
              <a:latin typeface="Arial"/>
            </a:endParaRPr>
          </a:p>
        </p:txBody>
      </p:sp>
      <p:pic>
        <p:nvPicPr>
          <p:cNvPr id="175" name="Picture 9" descr=""/>
          <p:cNvPicPr/>
          <p:nvPr/>
        </p:nvPicPr>
        <p:blipFill>
          <a:blip r:embed="rId3"/>
          <a:stretch/>
        </p:blipFill>
        <p:spPr>
          <a:xfrm>
            <a:off x="8174160" y="3802320"/>
            <a:ext cx="3366360" cy="292968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225000" y="11592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lang="hr-HR" sz="4400" spc="-1" strike="noStrike">
                <a:solidFill>
                  <a:srgbClr val="000000"/>
                </a:solidFill>
                <a:latin typeface="Calibri Light"/>
              </a:rPr>
              <a:t>The water is an essence of life ...</a:t>
            </a:r>
            <a:br/>
            <a:endParaRPr b="0" lang="hr-HR" sz="4400" spc="-1" strike="noStrike">
              <a:latin typeface="Arial"/>
            </a:endParaRPr>
          </a:p>
        </p:txBody>
      </p:sp>
      <p:sp>
        <p:nvSpPr>
          <p:cNvPr id="177" name="CustomShape 2"/>
          <p:cNvSpPr/>
          <p:nvPr/>
        </p:nvSpPr>
        <p:spPr>
          <a:xfrm>
            <a:off x="225000" y="1027800"/>
            <a:ext cx="4678560" cy="435060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The water is an essence of life. It covers 71% of the surface of the planet Earth. 97,5% of that is salt water and 2,5% is fresh water. Most of the fresh is in glaciers (68,9). Other part is underground water (30,8) and only 0,3% of the fresh wather is in lakes and rivers. Only 1% of fresh water is good for drinking.</a:t>
            </a:r>
            <a:endParaRPr b="0" lang="hr-HR" sz="2400" spc="-1" strike="noStrike">
              <a:latin typeface="Arial"/>
            </a:endParaRPr>
          </a:p>
        </p:txBody>
      </p:sp>
      <p:pic>
        <p:nvPicPr>
          <p:cNvPr id="178" name="Content Placeholder 6" descr=""/>
          <p:cNvPicPr/>
          <p:nvPr/>
        </p:nvPicPr>
        <p:blipFill>
          <a:blip r:embed="rId1"/>
          <a:stretch/>
        </p:blipFill>
        <p:spPr>
          <a:xfrm>
            <a:off x="5974920" y="1441440"/>
            <a:ext cx="5180760" cy="3451680"/>
          </a:xfrm>
          <a:prstGeom prst="rect">
            <a:avLst/>
          </a:prstGeom>
          <a:ln>
            <a:noFill/>
          </a:ln>
        </p:spPr>
      </p:pic>
      <p:sp>
        <p:nvSpPr>
          <p:cNvPr id="179" name="CustomShape 3"/>
          <p:cNvSpPr/>
          <p:nvPr/>
        </p:nvSpPr>
        <p:spPr>
          <a:xfrm>
            <a:off x="5974920" y="5056200"/>
            <a:ext cx="5849280" cy="7293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0000"/>
                </a:solidFill>
                <a:latin typeface="Calibri"/>
                <a:ea typeface="DejaVu Sans"/>
              </a:rPr>
              <a:t>Source: https://upload.wikimedia.org/wikipedia/commons/thumb/5/5e/Water_drop_001.jpg/800px-Water_drop_001.jpg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838080" y="365040"/>
            <a:ext cx="10514880" cy="1324800"/>
          </a:xfrm>
          <a:prstGeom prst="rect">
            <a:avLst/>
          </a:prstGeom>
          <a:noFill/>
          <a:ln>
            <a:noFill/>
          </a:ln>
        </p:spPr>
        <p:style>
          <a:lnRef idx="0"/>
          <a:fillRef idx="0"/>
          <a:effectRef idx="0"/>
          <a:fontRef idx="minor"/>
        </p:style>
      </p:sp>
      <p:sp>
        <p:nvSpPr>
          <p:cNvPr id="181" name="CustomShape 2"/>
          <p:cNvSpPr/>
          <p:nvPr/>
        </p:nvSpPr>
        <p:spPr>
          <a:xfrm>
            <a:off x="838080" y="675360"/>
            <a:ext cx="5180760" cy="5500800"/>
          </a:xfrm>
          <a:prstGeom prst="rect">
            <a:avLst/>
          </a:prstGeom>
          <a:noFill/>
          <a:ln>
            <a:noFill/>
          </a:ln>
        </p:spPr>
        <p:style>
          <a:lnRef idx="0"/>
          <a:fillRef idx="0"/>
          <a:effectRef idx="0"/>
          <a:fontRef idx="minor"/>
        </p:style>
        <p:txBody>
          <a:bodyPr lIns="90000" rIns="90000" tIns="45000" bIns="45000">
            <a:normAutofit fontScale="97000"/>
          </a:bodyPr>
          <a:p>
            <a:pPr marL="228600" indent="-227880">
              <a:lnSpc>
                <a:spcPct val="90000"/>
              </a:lnSpc>
              <a:spcBef>
                <a:spcPts val="1001"/>
              </a:spcBef>
              <a:buClr>
                <a:srgbClr val="000000"/>
              </a:buClr>
              <a:buFont typeface="Arial"/>
              <a:buChar char="•"/>
            </a:pPr>
            <a:r>
              <a:rPr b="0" lang="hr-HR" sz="2800" spc="-1" strike="noStrike">
                <a:solidFill>
                  <a:srgbClr val="000000"/>
                </a:solidFill>
                <a:latin typeface="Calibri"/>
              </a:rPr>
              <a:t>Croatia has significant reserves of drinking water. It is in top 10 Euopean countries. 80% of Croatian people use water from public water supplies, and the rest of them use water from wells and cisterns. We can be thankful for that aboundance of fresh drinking water because of the big rivers: Dunav, Drava and Sava. Also what takes part in this great aboundance are large amounts of rainfall in the Dinarides mountain area. The problem is uneqval distribution of rainfall ( long dry summer and a lot of rain in autum).</a:t>
            </a:r>
            <a:endParaRPr b="0" lang="hr-HR" sz="2800" spc="-1" strike="noStrike">
              <a:latin typeface="Arial"/>
            </a:endParaRPr>
          </a:p>
        </p:txBody>
      </p:sp>
      <p:pic>
        <p:nvPicPr>
          <p:cNvPr id="182" name="Content Placeholder 4" descr=""/>
          <p:cNvPicPr/>
          <p:nvPr/>
        </p:nvPicPr>
        <p:blipFill>
          <a:blip r:embed="rId1"/>
          <a:stretch/>
        </p:blipFill>
        <p:spPr>
          <a:xfrm>
            <a:off x="6172200" y="774360"/>
            <a:ext cx="5180760" cy="4229280"/>
          </a:xfrm>
          <a:prstGeom prst="rect">
            <a:avLst/>
          </a:prstGeom>
          <a:ln>
            <a:noFill/>
          </a:ln>
        </p:spPr>
      </p:pic>
      <p:sp>
        <p:nvSpPr>
          <p:cNvPr id="183" name="CustomShape 3"/>
          <p:cNvSpPr/>
          <p:nvPr/>
        </p:nvSpPr>
        <p:spPr>
          <a:xfrm>
            <a:off x="6300360" y="4935960"/>
            <a:ext cx="5742000" cy="100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Underground karst relief forms. </a:t>
            </a:r>
            <a:r>
              <a:rPr b="0" lang="hr-HR" sz="1400" spc="-1" strike="noStrike">
                <a:solidFill>
                  <a:srgbClr val="00a3cc"/>
                </a:solidFill>
                <a:latin typeface="lato"/>
                <a:ea typeface="DejaVu Sans"/>
              </a:rPr>
              <a:t>Source: https://sites.google.com/site/sredozemlje111/home/rasireni-su-krski-krajevi/Jame_i_spilje-podzemni_krski_reljefni_oblici.jpg?attredirects=0</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838080" y="365040"/>
            <a:ext cx="10514880" cy="1324800"/>
          </a:xfrm>
          <a:prstGeom prst="rect">
            <a:avLst/>
          </a:prstGeom>
          <a:noFill/>
          <a:ln>
            <a:noFill/>
          </a:ln>
        </p:spPr>
        <p:style>
          <a:lnRef idx="0"/>
          <a:fillRef idx="0"/>
          <a:effectRef idx="0"/>
          <a:fontRef idx="minor"/>
        </p:style>
      </p:sp>
      <p:sp>
        <p:nvSpPr>
          <p:cNvPr id="185" name="CustomShape 2"/>
          <p:cNvSpPr/>
          <p:nvPr/>
        </p:nvSpPr>
        <p:spPr>
          <a:xfrm>
            <a:off x="204480" y="633960"/>
            <a:ext cx="5180760" cy="596376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Also, when it comes to high-quality drinking water, the karst area of Croatia with little water on the surface, and a lot of water underground is an invaluable, specific reservoir of drinking water of the highest quality. 90 percent of the water supply is provided from groundwater supplies.</a:t>
            </a:r>
            <a:endParaRPr b="0" lang="hr-HR" sz="24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Due to possible pollution, the need to protect these natural resources is exceptional. One of the ways of protection is legal regulation and constant testing and control of Croatian water areas, but also raising citizens' awareness of the complexity and sensitivity of the groundwater system in karst and the way of their protection.</a:t>
            </a:r>
            <a:endParaRPr b="0" lang="hr-HR" sz="2400" spc="-1" strike="noStrike">
              <a:latin typeface="Arial"/>
            </a:endParaRPr>
          </a:p>
        </p:txBody>
      </p:sp>
      <p:pic>
        <p:nvPicPr>
          <p:cNvPr id="186" name="Content Placeholder 5" descr=""/>
          <p:cNvPicPr/>
          <p:nvPr/>
        </p:nvPicPr>
        <p:blipFill>
          <a:blip r:embed="rId1"/>
          <a:stretch/>
        </p:blipFill>
        <p:spPr>
          <a:xfrm>
            <a:off x="6172200" y="281520"/>
            <a:ext cx="5180760" cy="3885480"/>
          </a:xfrm>
          <a:prstGeom prst="rect">
            <a:avLst/>
          </a:prstGeom>
          <a:ln>
            <a:noFill/>
          </a:ln>
        </p:spPr>
      </p:pic>
      <p:sp>
        <p:nvSpPr>
          <p:cNvPr id="187" name="CustomShape 3"/>
          <p:cNvSpPr/>
          <p:nvPr/>
        </p:nvSpPr>
        <p:spPr>
          <a:xfrm>
            <a:off x="6078600" y="4251240"/>
            <a:ext cx="6026040" cy="1613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calluna"/>
                <a:ea typeface="DejaVu Sans"/>
              </a:rPr>
              <a:t>Jamnica is the biggest Croatian producer of mineral and drinking water. They won a gold medal for the best mineral water, 2015. in Portugal.</a:t>
            </a:r>
            <a:endParaRPr b="0" lang="hr-HR" sz="1800" spc="-1" strike="noStrike">
              <a:latin typeface="Arial"/>
            </a:endParaRPr>
          </a:p>
          <a:p>
            <a:pPr>
              <a:lnSpc>
                <a:spcPct val="100000"/>
              </a:lnSpc>
            </a:pPr>
            <a:r>
              <a:rPr b="0" lang="hr-HR" sz="1400" spc="-1" strike="noStrike">
                <a:solidFill>
                  <a:srgbClr val="000000"/>
                </a:solidFill>
                <a:latin typeface="Calibri"/>
                <a:ea typeface="DejaVu Sans"/>
              </a:rPr>
              <a:t>Source: https://upload.wikimedia.org/wikipedia/commons/7/78/Jamnica_water.jpg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838080" y="365040"/>
            <a:ext cx="10514880" cy="1324800"/>
          </a:xfrm>
          <a:prstGeom prst="rect">
            <a:avLst/>
          </a:prstGeom>
          <a:noFill/>
          <a:ln>
            <a:noFill/>
          </a:ln>
        </p:spPr>
        <p:style>
          <a:lnRef idx="0"/>
          <a:fillRef idx="0"/>
          <a:effectRef idx="0"/>
          <a:fontRef idx="minor"/>
        </p:style>
      </p:sp>
      <p:sp>
        <p:nvSpPr>
          <p:cNvPr id="189" name="CustomShape 2"/>
          <p:cNvSpPr/>
          <p:nvPr/>
        </p:nvSpPr>
        <p:spPr>
          <a:xfrm>
            <a:off x="838080" y="1285200"/>
            <a:ext cx="9624600" cy="435060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1" i="1" lang="hr-HR" sz="2800" spc="-1" strike="noStrike">
                <a:solidFill>
                  <a:srgbClr val="000000"/>
                </a:solidFill>
                <a:latin typeface="Calibri"/>
              </a:rPr>
              <a:t>Water is not a commercial product but a heritage that needs to be preserved, protected and used wisely and rationally. Waters are managed according to the principle of unity of the water system and the principle of sustainable development, which satisfy the needs of the current generation and does not endanger the rights and opportunities of future generations. The waters are of good interest to the Republic of Croatia and have its special protection.</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800" spc="-1" strike="noStrike">
                <a:solidFill>
                  <a:srgbClr val="000000"/>
                </a:solidFill>
                <a:latin typeface="Calibri"/>
              </a:rPr>
              <a:t>Ministry of Economy and Sustainable Development of the Republic of Croatia.</a:t>
            </a:r>
            <a:endParaRPr b="0" lang="hr-HR" sz="2800" spc="-1" strike="noStrike">
              <a:latin typeface="Arial"/>
            </a:endParaRPr>
          </a:p>
        </p:txBody>
      </p:sp>
      <p:sp>
        <p:nvSpPr>
          <p:cNvPr id="190" name="CustomShape 3"/>
          <p:cNvSpPr/>
          <p:nvPr/>
        </p:nvSpPr>
        <p:spPr>
          <a:xfrm>
            <a:off x="6172200" y="1825560"/>
            <a:ext cx="5180760" cy="43506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838080" y="365040"/>
            <a:ext cx="10514880" cy="1324800"/>
          </a:xfrm>
          <a:prstGeom prst="rect">
            <a:avLst/>
          </a:prstGeom>
          <a:noFill/>
          <a:ln>
            <a:noFill/>
          </a:ln>
        </p:spPr>
        <p:style>
          <a:lnRef idx="0"/>
          <a:fillRef idx="0"/>
          <a:effectRef idx="0"/>
          <a:fontRef idx="minor"/>
        </p:style>
      </p:sp>
      <p:sp>
        <p:nvSpPr>
          <p:cNvPr id="84" name="CustomShape 2"/>
          <p:cNvSpPr/>
          <p:nvPr/>
        </p:nvSpPr>
        <p:spPr>
          <a:xfrm>
            <a:off x="838080" y="443520"/>
            <a:ext cx="5180760" cy="435060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lang="hr-HR" sz="2800" spc="-1" strike="noStrike">
                <a:solidFill>
                  <a:srgbClr val="000000"/>
                </a:solidFill>
                <a:latin typeface="Calibri"/>
              </a:rPr>
              <a:t>Vransko Lake</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Vrana lake is the largest natural lake in Croatia. This lake is actually a karst field filled with water and a rare example of cryptodepression.</a:t>
            </a:r>
            <a:endParaRPr b="0" lang="hr-HR" sz="2400" spc="-1" strike="noStrike">
              <a:latin typeface="Arial"/>
            </a:endParaRPr>
          </a:p>
          <a:p>
            <a:pPr>
              <a:lnSpc>
                <a:spcPct val="90000"/>
              </a:lnSpc>
              <a:spcBef>
                <a:spcPts val="1001"/>
              </a:spcBef>
            </a:pPr>
            <a:endParaRPr b="0" lang="hr-HR" sz="2400" spc="-1" strike="noStrike">
              <a:latin typeface="Arial"/>
            </a:endParaRPr>
          </a:p>
        </p:txBody>
      </p:sp>
      <p:pic>
        <p:nvPicPr>
          <p:cNvPr id="85" name="Content Placeholder 4" descr=""/>
          <p:cNvPicPr/>
          <p:nvPr/>
        </p:nvPicPr>
        <p:blipFill>
          <a:blip r:embed="rId1"/>
          <a:stretch/>
        </p:blipFill>
        <p:spPr>
          <a:xfrm>
            <a:off x="5569560" y="1769040"/>
            <a:ext cx="5783400" cy="3421440"/>
          </a:xfrm>
          <a:prstGeom prst="rect">
            <a:avLst/>
          </a:prstGeom>
          <a:ln>
            <a:noFill/>
          </a:ln>
        </p:spPr>
      </p:pic>
      <p:sp>
        <p:nvSpPr>
          <p:cNvPr id="86" name="CustomShape 3"/>
          <p:cNvSpPr/>
          <p:nvPr/>
        </p:nvSpPr>
        <p:spPr>
          <a:xfrm>
            <a:off x="5569560" y="5269680"/>
            <a:ext cx="6296040" cy="72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a3cc"/>
                </a:solidFill>
                <a:latin typeface="lato"/>
                <a:ea typeface="DejaVu Sans"/>
              </a:rPr>
              <a:t>Source: https://commons.wikimedia.org/wiki/File:Park_prirode_Vransko_jezero_1.jpg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838080" y="365040"/>
            <a:ext cx="10514880" cy="1324800"/>
          </a:xfrm>
          <a:prstGeom prst="rect">
            <a:avLst/>
          </a:prstGeom>
          <a:noFill/>
          <a:ln>
            <a:noFill/>
          </a:ln>
        </p:spPr>
        <p:style>
          <a:lnRef idx="0"/>
          <a:fillRef idx="0"/>
          <a:effectRef idx="0"/>
          <a:fontRef idx="minor"/>
        </p:style>
      </p:sp>
      <p:sp>
        <p:nvSpPr>
          <p:cNvPr id="88" name="CustomShape 2"/>
          <p:cNvSpPr/>
          <p:nvPr/>
        </p:nvSpPr>
        <p:spPr>
          <a:xfrm>
            <a:off x="838080" y="457200"/>
            <a:ext cx="5180760" cy="6233760"/>
          </a:xfrm>
          <a:prstGeom prst="rect">
            <a:avLst/>
          </a:prstGeom>
          <a:noFill/>
          <a:ln>
            <a:noFill/>
          </a:ln>
        </p:spPr>
        <p:style>
          <a:lnRef idx="0"/>
          <a:fillRef idx="0"/>
          <a:effectRef idx="0"/>
          <a:fontRef idx="minor"/>
        </p:style>
        <p:txBody>
          <a:bodyPr lIns="90000" rIns="90000" tIns="45000" bIns="45000">
            <a:normAutofit fontScale="89000"/>
          </a:bodyPr>
          <a:p>
            <a:pPr>
              <a:lnSpc>
                <a:spcPct val="90000"/>
              </a:lnSpc>
              <a:spcBef>
                <a:spcPts val="1001"/>
              </a:spcBef>
            </a:pPr>
            <a:r>
              <a:rPr b="1" lang="hr-HR" sz="2800" spc="-1" strike="noStrike">
                <a:solidFill>
                  <a:srgbClr val="000000"/>
                </a:solidFill>
                <a:latin typeface="Calibri"/>
              </a:rPr>
              <a:t>Red Lake</a:t>
            </a:r>
            <a:endParaRPr b="0" lang="hr-HR" sz="2800" spc="-1" strike="noStrike">
              <a:latin typeface="Arial"/>
            </a:endParaRPr>
          </a:p>
          <a:p>
            <a:pPr>
              <a:lnSpc>
                <a:spcPct val="90000"/>
              </a:lnSpc>
              <a:spcBef>
                <a:spcPts val="1001"/>
              </a:spcBef>
            </a:pP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600" spc="-1" strike="noStrike">
                <a:solidFill>
                  <a:srgbClr val="000000"/>
                </a:solidFill>
                <a:latin typeface="Calibri"/>
              </a:rPr>
              <a:t>Red Lake is a karst pit filled with water near Imotski. In 1998, the Croatian Speleological Association organized an international speleological diving expedition, during which the height difference of 528 meters and the depth of the lake of 287 meters were precisely measured, and according to some data, it would be the deepest lake in Europe. The lake was formed by the collapse of the vault above the pit. There is a legend about Gavan's palaces, according to which in the ancient past there were palaces above the lake that collapsed into the ground, and a lake was created at that place. It is named after the red rocks at the edge of the lake.</a:t>
            </a:r>
            <a:endParaRPr b="0" lang="hr-HR" sz="2600" spc="-1" strike="noStrike">
              <a:latin typeface="Arial"/>
            </a:endParaRPr>
          </a:p>
        </p:txBody>
      </p:sp>
      <p:pic>
        <p:nvPicPr>
          <p:cNvPr id="89" name="Content Placeholder 4" descr=""/>
          <p:cNvPicPr/>
          <p:nvPr/>
        </p:nvPicPr>
        <p:blipFill>
          <a:blip r:embed="rId1"/>
          <a:stretch/>
        </p:blipFill>
        <p:spPr>
          <a:xfrm>
            <a:off x="6172200" y="675360"/>
            <a:ext cx="5433840" cy="4003200"/>
          </a:xfrm>
          <a:prstGeom prst="rect">
            <a:avLst/>
          </a:prstGeom>
          <a:ln>
            <a:noFill/>
          </a:ln>
        </p:spPr>
      </p:pic>
      <p:sp>
        <p:nvSpPr>
          <p:cNvPr id="90" name="CustomShape 3"/>
          <p:cNvSpPr/>
          <p:nvPr/>
        </p:nvSpPr>
        <p:spPr>
          <a:xfrm>
            <a:off x="6272640" y="4865040"/>
            <a:ext cx="5634720" cy="72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a3cc"/>
                </a:solidFill>
                <a:latin typeface="lato"/>
                <a:ea typeface="DejaVu Sans"/>
              </a:rPr>
              <a:t>Source: https://commons.wikimedia.org/wiki/File:Red_Lake_Imotski_002.jpg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838080" y="365040"/>
            <a:ext cx="10514880" cy="1324800"/>
          </a:xfrm>
          <a:prstGeom prst="rect">
            <a:avLst/>
          </a:prstGeom>
          <a:noFill/>
          <a:ln>
            <a:noFill/>
          </a:ln>
        </p:spPr>
        <p:style>
          <a:lnRef idx="0"/>
          <a:fillRef idx="0"/>
          <a:effectRef idx="0"/>
          <a:fontRef idx="minor"/>
        </p:style>
      </p:sp>
      <p:sp>
        <p:nvSpPr>
          <p:cNvPr id="92" name="CustomShape 2"/>
          <p:cNvSpPr/>
          <p:nvPr/>
        </p:nvSpPr>
        <p:spPr>
          <a:xfrm>
            <a:off x="280440" y="498600"/>
            <a:ext cx="5738400" cy="615060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Blue Lake</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Blue Lake is a karst lake near Imotski. It is considered one of the most beautiful karst lakes in Croatia. The lake is located below the gorge where the Topana fortress is located. Its water level fluctuates considerably throughout the year so it is not uncommon for it to dry out completely. In these cases, football is played at its bottom. During the summer months, there is usually enough water for swimming, and it is not uncommon to play various water sports. Special care is taken of water quality and tidiness of beaches and the environment by planting and nurturing suitable Mediterranean species.</a:t>
            </a:r>
            <a:endParaRPr b="0" lang="hr-HR" sz="2400" spc="-1" strike="noStrike">
              <a:latin typeface="Arial"/>
            </a:endParaRPr>
          </a:p>
        </p:txBody>
      </p:sp>
      <p:pic>
        <p:nvPicPr>
          <p:cNvPr id="93" name="Content Placeholder 4" descr=""/>
          <p:cNvPicPr/>
          <p:nvPr/>
        </p:nvPicPr>
        <p:blipFill>
          <a:blip r:embed="rId1"/>
          <a:stretch/>
        </p:blipFill>
        <p:spPr>
          <a:xfrm>
            <a:off x="6165360" y="1122120"/>
            <a:ext cx="5745600" cy="4024080"/>
          </a:xfrm>
          <a:prstGeom prst="rect">
            <a:avLst/>
          </a:prstGeom>
          <a:ln>
            <a:noFill/>
          </a:ln>
        </p:spPr>
      </p:pic>
      <p:sp>
        <p:nvSpPr>
          <p:cNvPr id="94" name="CustomShape 3"/>
          <p:cNvSpPr/>
          <p:nvPr/>
        </p:nvSpPr>
        <p:spPr>
          <a:xfrm>
            <a:off x="6054480" y="5263560"/>
            <a:ext cx="553428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a3cc"/>
                </a:solidFill>
                <a:latin typeface="lato"/>
                <a:ea typeface="DejaVu Sans"/>
              </a:rPr>
              <a:t>Source: https://commons.wikimedia.org/wiki/File:Modro_jezero.jpeg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838080" y="365040"/>
            <a:ext cx="10514880" cy="1324800"/>
          </a:xfrm>
          <a:prstGeom prst="rect">
            <a:avLst/>
          </a:prstGeom>
          <a:noFill/>
          <a:ln>
            <a:noFill/>
          </a:ln>
        </p:spPr>
        <p:style>
          <a:lnRef idx="0"/>
          <a:fillRef idx="0"/>
          <a:effectRef idx="0"/>
          <a:fontRef idx="minor"/>
        </p:style>
      </p:sp>
      <p:sp>
        <p:nvSpPr>
          <p:cNvPr id="96" name="CustomShape 2"/>
          <p:cNvSpPr/>
          <p:nvPr/>
        </p:nvSpPr>
        <p:spPr>
          <a:xfrm>
            <a:off x="380880" y="1027800"/>
            <a:ext cx="5180760" cy="435060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lang="hr-HR" sz="2800" spc="-1" strike="noStrike">
                <a:solidFill>
                  <a:srgbClr val="000000"/>
                </a:solidFill>
                <a:latin typeface="Calibri"/>
              </a:rPr>
              <a:t>Kopačevo Lake</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Kopačevsko or Kopačko Lake is a natural lake in Osijek-Baranja County. Kopačevsko is the largest lake located in the Kopački rit nature park.</a:t>
            </a:r>
            <a:endParaRPr b="0" lang="hr-HR" sz="2400" spc="-1" strike="noStrike">
              <a:latin typeface="Arial"/>
            </a:endParaRPr>
          </a:p>
        </p:txBody>
      </p:sp>
      <p:pic>
        <p:nvPicPr>
          <p:cNvPr id="97" name="Content Placeholder 4" descr=""/>
          <p:cNvPicPr/>
          <p:nvPr/>
        </p:nvPicPr>
        <p:blipFill>
          <a:blip r:embed="rId1"/>
          <a:stretch/>
        </p:blipFill>
        <p:spPr>
          <a:xfrm>
            <a:off x="5922720" y="588240"/>
            <a:ext cx="5637960" cy="4790160"/>
          </a:xfrm>
          <a:prstGeom prst="rect">
            <a:avLst/>
          </a:prstGeom>
          <a:ln>
            <a:noFill/>
          </a:ln>
        </p:spPr>
      </p:pic>
      <p:sp>
        <p:nvSpPr>
          <p:cNvPr id="98" name="CustomShape 3"/>
          <p:cNvSpPr/>
          <p:nvPr/>
        </p:nvSpPr>
        <p:spPr>
          <a:xfrm>
            <a:off x="5922720" y="5464440"/>
            <a:ext cx="6095160" cy="303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a3cc"/>
                </a:solidFill>
                <a:latin typeface="lato"/>
                <a:ea typeface="DejaVu Sans"/>
              </a:rPr>
              <a:t>Source: https://commons.wikimedia.org/wiki/File:Kopacki_rit.jpg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838080" y="365040"/>
            <a:ext cx="10514880" cy="1324800"/>
          </a:xfrm>
          <a:prstGeom prst="rect">
            <a:avLst/>
          </a:prstGeom>
          <a:noFill/>
          <a:ln>
            <a:noFill/>
          </a:ln>
        </p:spPr>
        <p:style>
          <a:lnRef idx="0"/>
          <a:fillRef idx="0"/>
          <a:effectRef idx="0"/>
          <a:fontRef idx="minor"/>
        </p:style>
      </p:sp>
      <p:sp>
        <p:nvSpPr>
          <p:cNvPr id="100" name="CustomShape 2"/>
          <p:cNvSpPr/>
          <p:nvPr/>
        </p:nvSpPr>
        <p:spPr>
          <a:xfrm>
            <a:off x="536760" y="457200"/>
            <a:ext cx="10206720" cy="265788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hr-HR" sz="2800" spc="-1" strike="noStrike">
                <a:solidFill>
                  <a:srgbClr val="000000"/>
                </a:solidFill>
                <a:latin typeface="Calibri"/>
              </a:rPr>
              <a:t>Baćina Lakes</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Baćina Lakes are a set of karst cryptodepression lakes in Baćina near Ploče. They consist of six connected lakes and one separate lake. The water in them is sweet, and there are springs that are connected directly to the sea. In the area of Klokun near Plitko Lake there is a spring that provides drinking water for the city of Ploče and the surrounding area.</a:t>
            </a:r>
            <a:endParaRPr b="0" lang="hr-HR" sz="2400" spc="-1" strike="noStrike">
              <a:latin typeface="Arial"/>
            </a:endParaRPr>
          </a:p>
        </p:txBody>
      </p:sp>
      <p:pic>
        <p:nvPicPr>
          <p:cNvPr id="101" name="Content Placeholder 4" descr=""/>
          <p:cNvPicPr/>
          <p:nvPr/>
        </p:nvPicPr>
        <p:blipFill>
          <a:blip r:embed="rId1"/>
          <a:stretch/>
        </p:blipFill>
        <p:spPr>
          <a:xfrm>
            <a:off x="2493720" y="2836800"/>
            <a:ext cx="6950880" cy="2451600"/>
          </a:xfrm>
          <a:prstGeom prst="rect">
            <a:avLst/>
          </a:prstGeom>
          <a:ln>
            <a:noFill/>
          </a:ln>
        </p:spPr>
      </p:pic>
      <p:sp>
        <p:nvSpPr>
          <p:cNvPr id="102" name="CustomShape 3"/>
          <p:cNvSpPr/>
          <p:nvPr/>
        </p:nvSpPr>
        <p:spPr>
          <a:xfrm>
            <a:off x="2592360" y="5289120"/>
            <a:ext cx="641556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a3cc"/>
                </a:solidFill>
                <a:latin typeface="lato"/>
                <a:ea typeface="DejaVu Sans"/>
              </a:rPr>
              <a:t>Source: https://commons.wikimedia.org/wiki/File:Ba%C4%87inska_Jezera_pano.jpg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838080" y="365040"/>
            <a:ext cx="10514880" cy="1324800"/>
          </a:xfrm>
          <a:prstGeom prst="rect">
            <a:avLst/>
          </a:prstGeom>
          <a:noFill/>
          <a:ln>
            <a:noFill/>
          </a:ln>
        </p:spPr>
        <p:style>
          <a:lnRef idx="0"/>
          <a:fillRef idx="0"/>
          <a:effectRef idx="0"/>
          <a:fontRef idx="minor"/>
        </p:style>
      </p:sp>
      <p:sp>
        <p:nvSpPr>
          <p:cNvPr id="104" name="CustomShape 2"/>
          <p:cNvSpPr/>
          <p:nvPr/>
        </p:nvSpPr>
        <p:spPr>
          <a:xfrm>
            <a:off x="464040" y="890280"/>
            <a:ext cx="5180760" cy="435060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lang="hr-HR" sz="2800" spc="-1" strike="noStrike">
                <a:solidFill>
                  <a:srgbClr val="000000"/>
                </a:solidFill>
                <a:latin typeface="Calibri"/>
              </a:rPr>
              <a:t>Prokljansko Lake</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400" spc="-1" strike="noStrike">
                <a:solidFill>
                  <a:srgbClr val="000000"/>
                </a:solidFill>
                <a:latin typeface="Calibri"/>
              </a:rPr>
              <a:t>Prukljansko Lake (or Prokljansko Lake) is a lake in Croatia, part of the Krka National Park. Due to the contact of the sea, the water in the surface layer is brackish, and at the bottom it is salty. The island of Stipanac is also located in the lake.</a:t>
            </a:r>
            <a:endParaRPr b="0" lang="hr-HR" sz="2400" spc="-1" strike="noStrike">
              <a:latin typeface="Arial"/>
            </a:endParaRPr>
          </a:p>
        </p:txBody>
      </p:sp>
      <p:pic>
        <p:nvPicPr>
          <p:cNvPr id="105" name="Content Placeholder 4" descr=""/>
          <p:cNvPicPr/>
          <p:nvPr/>
        </p:nvPicPr>
        <p:blipFill>
          <a:blip r:embed="rId1"/>
          <a:stretch/>
        </p:blipFill>
        <p:spPr>
          <a:xfrm>
            <a:off x="5645880" y="365040"/>
            <a:ext cx="5707440" cy="5083560"/>
          </a:xfrm>
          <a:prstGeom prst="rect">
            <a:avLst/>
          </a:prstGeom>
          <a:ln>
            <a:noFill/>
          </a:ln>
        </p:spPr>
      </p:pic>
      <p:sp>
        <p:nvSpPr>
          <p:cNvPr id="106" name="CustomShape 3"/>
          <p:cNvSpPr/>
          <p:nvPr/>
        </p:nvSpPr>
        <p:spPr>
          <a:xfrm>
            <a:off x="5562720" y="5513040"/>
            <a:ext cx="6261480" cy="100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Krka River entering Prokljan Lake. </a:t>
            </a:r>
            <a:endParaRPr b="0" lang="hr-HR" sz="1800" spc="-1" strike="noStrike">
              <a:latin typeface="Arial"/>
            </a:endParaRPr>
          </a:p>
          <a:p>
            <a:pPr>
              <a:lnSpc>
                <a:spcPct val="100000"/>
              </a:lnSpc>
            </a:pPr>
            <a:r>
              <a:rPr b="0" lang="hr-HR" sz="1400" spc="-1" strike="noStrike">
                <a:solidFill>
                  <a:srgbClr val="00a3cc"/>
                </a:solidFill>
                <a:latin typeface="lato"/>
                <a:ea typeface="DejaVu Sans"/>
              </a:rPr>
              <a:t>Source: https://commons.wikimedia.org/wiki/File:Krka_i_Prokljansko_jezero.jpg</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838080" y="365040"/>
            <a:ext cx="10514880" cy="1324800"/>
          </a:xfrm>
          <a:prstGeom prst="rect">
            <a:avLst/>
          </a:prstGeom>
          <a:noFill/>
          <a:ln>
            <a:noFill/>
          </a:ln>
        </p:spPr>
        <p:style>
          <a:lnRef idx="0"/>
          <a:fillRef idx="0"/>
          <a:effectRef idx="0"/>
          <a:fontRef idx="minor"/>
        </p:style>
      </p:sp>
      <p:sp>
        <p:nvSpPr>
          <p:cNvPr id="108" name="CustomShape 2"/>
          <p:cNvSpPr/>
          <p:nvPr/>
        </p:nvSpPr>
        <p:spPr>
          <a:xfrm>
            <a:off x="838080" y="1257480"/>
            <a:ext cx="5180760" cy="4919040"/>
          </a:xfrm>
          <a:prstGeom prst="rect">
            <a:avLst/>
          </a:prstGeom>
          <a:noFill/>
          <a:ln>
            <a:noFill/>
          </a:ln>
        </p:spPr>
        <p:style>
          <a:lnRef idx="0"/>
          <a:fillRef idx="0"/>
          <a:effectRef idx="0"/>
          <a:fontRef idx="minor"/>
        </p:style>
        <p:txBody>
          <a:bodyPr lIns="90000" rIns="90000" tIns="45000" bIns="45000">
            <a:normAutofit fontScale="97000"/>
          </a:bodyPr>
          <a:p>
            <a:pPr>
              <a:lnSpc>
                <a:spcPct val="90000"/>
              </a:lnSpc>
              <a:spcBef>
                <a:spcPts val="1001"/>
              </a:spcBef>
            </a:pPr>
            <a:r>
              <a:rPr b="1" lang="hr-HR" sz="2800" spc="-1" strike="noStrike">
                <a:solidFill>
                  <a:srgbClr val="000000"/>
                </a:solidFill>
                <a:latin typeface="Calibri"/>
              </a:rPr>
              <a:t>Groundwater in Croatia</a:t>
            </a:r>
            <a:endParaRPr b="0" lang="hr-HR" sz="2800" spc="-1" strike="noStrike">
              <a:latin typeface="Arial"/>
            </a:endParaRPr>
          </a:p>
          <a:p>
            <a:pPr marL="228600" indent="-227880">
              <a:lnSpc>
                <a:spcPct val="90000"/>
              </a:lnSpc>
              <a:spcBef>
                <a:spcPts val="1001"/>
              </a:spcBef>
              <a:buClr>
                <a:srgbClr val="000000"/>
              </a:buClr>
              <a:buFont typeface="Arial"/>
              <a:buChar char="•"/>
            </a:pPr>
            <a:r>
              <a:rPr b="0" lang="hr-HR" sz="2600" spc="-1" strike="noStrike">
                <a:solidFill>
                  <a:srgbClr val="000000"/>
                </a:solidFill>
                <a:latin typeface="Calibri"/>
              </a:rPr>
              <a:t>Karst groundwater is of special importance for Croatia, since 50% of our country is covered with karst. Karst aquifers contain strategic groundwater reserves of Croatia, which in terms of quantity and exceptional quality can meet the water supply needs of entire regions and ensure significant economic and social development of Croatian society. Such significant natural resources need to be protected through efforts to preserve the natural quality of groundwater.</a:t>
            </a:r>
            <a:endParaRPr b="0" lang="hr-HR" sz="2600" spc="-1" strike="noStrike">
              <a:latin typeface="Arial"/>
            </a:endParaRPr>
          </a:p>
        </p:txBody>
      </p:sp>
      <p:pic>
        <p:nvPicPr>
          <p:cNvPr id="109" name="Content Placeholder 4" descr=""/>
          <p:cNvPicPr/>
          <p:nvPr/>
        </p:nvPicPr>
        <p:blipFill>
          <a:blip r:embed="rId1"/>
          <a:stretch/>
        </p:blipFill>
        <p:spPr>
          <a:xfrm>
            <a:off x="6095880" y="727200"/>
            <a:ext cx="5335920" cy="4839120"/>
          </a:xfrm>
          <a:prstGeom prst="rect">
            <a:avLst/>
          </a:prstGeom>
          <a:ln>
            <a:noFill/>
          </a:ln>
        </p:spPr>
      </p:pic>
      <p:sp>
        <p:nvSpPr>
          <p:cNvPr id="110" name="CustomShape 3"/>
          <p:cNvSpPr/>
          <p:nvPr/>
        </p:nvSpPr>
        <p:spPr>
          <a:xfrm>
            <a:off x="6508080" y="5745240"/>
            <a:ext cx="6095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a3cc"/>
                </a:solidFill>
                <a:latin typeface="lato"/>
                <a:ea typeface="DejaVu Sans"/>
              </a:rPr>
              <a:t>Strategic groundwater reserves. </a:t>
            </a:r>
            <a:r>
              <a:rPr b="0" lang="hr-HR" sz="1400" spc="-1" strike="noStrike">
                <a:solidFill>
                  <a:srgbClr val="00a3cc"/>
                </a:solidFill>
                <a:latin typeface="lato"/>
                <a:ea typeface="DejaVu Sans"/>
              </a:rPr>
              <a:t>Source: Biondić, D., Water Management Strategy, 2009.</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69</TotalTime>
  <Application>LibreOffice/6.2.5.2$Windows_X86_64 LibreOffice_project/1ec314fa52f458adc18c4f025c545a4e8b22c159</Application>
  <Words>2453</Words>
  <Paragraphs>84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2021-10-15T05:28:17Z</dcterms:created>
  <dc:creator>K</dc:creator>
  <dc:description/>
  <dc:language>hr-HR</dc:language>
  <cp:lastModifiedBy/>
  <dcterms:modified xsi:type="dcterms:W3CDTF">2021-10-15T13:06:11Z</dcterms:modified>
  <cp:revision>13</cp:revision>
  <dc:subject/>
  <dc:title>THE WATERS OF MY COUNTRY - CROATIA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